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5"/>
  </p:notesMasterIdLst>
  <p:sldIdLst>
    <p:sldId id="256" r:id="rId2"/>
    <p:sldId id="319" r:id="rId3"/>
    <p:sldId id="257" r:id="rId4"/>
    <p:sldId id="259" r:id="rId5"/>
    <p:sldId id="258" r:id="rId6"/>
    <p:sldId id="262" r:id="rId7"/>
    <p:sldId id="270" r:id="rId8"/>
    <p:sldId id="260" r:id="rId9"/>
    <p:sldId id="261" r:id="rId10"/>
    <p:sldId id="266" r:id="rId11"/>
    <p:sldId id="267" r:id="rId12"/>
    <p:sldId id="269" r:id="rId13"/>
    <p:sldId id="279" r:id="rId14"/>
    <p:sldId id="268" r:id="rId15"/>
    <p:sldId id="271" r:id="rId16"/>
    <p:sldId id="272" r:id="rId17"/>
    <p:sldId id="273" r:id="rId18"/>
    <p:sldId id="322" r:id="rId19"/>
    <p:sldId id="323" r:id="rId20"/>
    <p:sldId id="276" r:id="rId21"/>
    <p:sldId id="277" r:id="rId22"/>
    <p:sldId id="278" r:id="rId23"/>
    <p:sldId id="263" r:id="rId24"/>
    <p:sldId id="281" r:id="rId25"/>
    <p:sldId id="283" r:id="rId26"/>
    <p:sldId id="284" r:id="rId27"/>
    <p:sldId id="285" r:id="rId28"/>
    <p:sldId id="286" r:id="rId29"/>
    <p:sldId id="287" r:id="rId30"/>
    <p:sldId id="288" r:id="rId31"/>
    <p:sldId id="289" r:id="rId32"/>
    <p:sldId id="290" r:id="rId33"/>
    <p:sldId id="291" r:id="rId34"/>
    <p:sldId id="292" r:id="rId35"/>
    <p:sldId id="293" r:id="rId36"/>
    <p:sldId id="264" r:id="rId37"/>
    <p:sldId id="294" r:id="rId38"/>
    <p:sldId id="295" r:id="rId39"/>
    <p:sldId id="296" r:id="rId40"/>
    <p:sldId id="297" r:id="rId41"/>
    <p:sldId id="298" r:id="rId42"/>
    <p:sldId id="299" r:id="rId43"/>
    <p:sldId id="300" r:id="rId44"/>
    <p:sldId id="320" r:id="rId45"/>
    <p:sldId id="321" r:id="rId46"/>
    <p:sldId id="303" r:id="rId47"/>
    <p:sldId id="304" r:id="rId48"/>
    <p:sldId id="305" r:id="rId49"/>
    <p:sldId id="265" r:id="rId50"/>
    <p:sldId id="309" r:id="rId51"/>
    <p:sldId id="310" r:id="rId52"/>
    <p:sldId id="311" r:id="rId53"/>
    <p:sldId id="307" r:id="rId54"/>
    <p:sldId id="308" r:id="rId55"/>
    <p:sldId id="312" r:id="rId56"/>
    <p:sldId id="313" r:id="rId57"/>
    <p:sldId id="314" r:id="rId58"/>
    <p:sldId id="315" r:id="rId59"/>
    <p:sldId id="316" r:id="rId60"/>
    <p:sldId id="317" r:id="rId61"/>
    <p:sldId id="318" r:id="rId62"/>
    <p:sldId id="324" r:id="rId63"/>
    <p:sldId id="32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4321D-CF50-1694-6F4E-90FC1852BAB3}" v="1087" vWet="1088" dt="2023-08-01T17:55:16.046"/>
    <p1510:client id="{2050AAC7-0F20-4C47-9FFD-40CBF5CA2A07}" v="618" dt="2023-08-01T09:07:49.579"/>
    <p1510:client id="{2462540A-85CD-2EB0-D53E-B1E70927271E}" v="235" dt="2023-08-01T13:25:22.149"/>
    <p1510:client id="{3590DC87-CCDD-4F51-BE14-8B8C95798153}" v="1846" dt="2023-08-01T12:04:40.894"/>
    <p1510:client id="{383A8067-F84E-70A8-418C-70B1AB2D62AA}" v="39" dt="2023-08-01T19:35:45.750"/>
    <p1510:client id="{4E05208F-E9EC-4E80-8202-938256A9DB73}" v="2058" dt="2023-08-02T00:36:12.433"/>
    <p1510:client id="{62E51C9B-019F-7E1E-0085-C6C48102CB13}" v="1" dt="2023-08-01T06:44:21.481"/>
    <p1510:client id="{6DA75495-9FC7-BBDF-3D23-0390ABB51560}" v="70" dt="2023-08-01T03:30:08.474"/>
    <p1510:client id="{72E19415-ECEE-8D3C-C0D5-7133E2FFEB09}" v="3" dt="2023-08-01T05:31:36.0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DD3F57-410A-481A-BAB5-4B46BF7C7E41}" type="doc">
      <dgm:prSet loTypeId="urn:microsoft.com/office/officeart/2008/layout/VerticalCurvedList" loCatId="list" qsTypeId="urn:microsoft.com/office/officeart/2005/8/quickstyle/simple1" qsCatId="simple" csTypeId="urn:microsoft.com/office/officeart/2005/8/colors/accent2_5" csCatId="accent2" phldr="1"/>
      <dgm:spPr/>
      <dgm:t>
        <a:bodyPr/>
        <a:lstStyle/>
        <a:p>
          <a:endParaRPr lang="en-US"/>
        </a:p>
      </dgm:t>
    </dgm:pt>
    <dgm:pt modelId="{05F3825C-F194-4656-B5C0-9B2BD4A74677}">
      <dgm:prSet phldrT="[Text]"/>
      <dgm:spPr/>
      <dgm:t>
        <a:bodyPr/>
        <a:lstStyle/>
        <a:p>
          <a:r>
            <a:rPr lang="en-US"/>
            <a:t>The availability of information</a:t>
          </a:r>
        </a:p>
      </dgm:t>
    </dgm:pt>
    <dgm:pt modelId="{08B5C58F-E52D-453C-902D-40F7FFBB9F02}" type="parTrans" cxnId="{DDA7FAE2-6958-4443-914A-10CE22A6E30C}">
      <dgm:prSet/>
      <dgm:spPr/>
      <dgm:t>
        <a:bodyPr/>
        <a:lstStyle/>
        <a:p>
          <a:endParaRPr lang="en-US"/>
        </a:p>
      </dgm:t>
    </dgm:pt>
    <dgm:pt modelId="{D34A861D-E030-48D4-B607-7A1D2B3E229F}" type="sibTrans" cxnId="{DDA7FAE2-6958-4443-914A-10CE22A6E30C}">
      <dgm:prSet/>
      <dgm:spPr/>
      <dgm:t>
        <a:bodyPr/>
        <a:lstStyle/>
        <a:p>
          <a:endParaRPr lang="en-US"/>
        </a:p>
      </dgm:t>
    </dgm:pt>
    <dgm:pt modelId="{62ADE0FC-05BB-4FC8-8CB4-3E0A18A0BA11}">
      <dgm:prSet phldrT="[Text]"/>
      <dgm:spPr/>
      <dgm:t>
        <a:bodyPr/>
        <a:lstStyle/>
        <a:p>
          <a:r>
            <a:rPr lang="en-US"/>
            <a:t>Psychological Factors</a:t>
          </a:r>
        </a:p>
      </dgm:t>
    </dgm:pt>
    <dgm:pt modelId="{276F446A-CCF0-48F0-A8A6-FB11F8224D94}" type="parTrans" cxnId="{463C5F89-DF9F-4E52-B9BF-2651AED32AF2}">
      <dgm:prSet/>
      <dgm:spPr/>
      <dgm:t>
        <a:bodyPr/>
        <a:lstStyle/>
        <a:p>
          <a:endParaRPr lang="en-US"/>
        </a:p>
      </dgm:t>
    </dgm:pt>
    <dgm:pt modelId="{DADD35AC-8027-4C44-A810-D38391BF5CAC}" type="sibTrans" cxnId="{463C5F89-DF9F-4E52-B9BF-2651AED32AF2}">
      <dgm:prSet/>
      <dgm:spPr/>
      <dgm:t>
        <a:bodyPr/>
        <a:lstStyle/>
        <a:p>
          <a:endParaRPr lang="en-US"/>
        </a:p>
      </dgm:t>
    </dgm:pt>
    <dgm:pt modelId="{3F49F076-2B5E-476F-8AC7-2C678B12C6AA}">
      <dgm:prSet/>
      <dgm:spPr/>
      <dgm:t>
        <a:bodyPr/>
        <a:lstStyle/>
        <a:p>
          <a:r>
            <a:rPr lang="en-US"/>
            <a:t>Limited Time and Cognitive Effort</a:t>
          </a:r>
        </a:p>
      </dgm:t>
    </dgm:pt>
    <dgm:pt modelId="{53342EFB-90AD-47AA-AED5-7DFAEB660CEC}" type="parTrans" cxnId="{CDB7B0ED-3F7D-4B40-AD44-A93A9BBCD4B4}">
      <dgm:prSet/>
      <dgm:spPr/>
      <dgm:t>
        <a:bodyPr/>
        <a:lstStyle/>
        <a:p>
          <a:endParaRPr lang="en-US"/>
        </a:p>
      </dgm:t>
    </dgm:pt>
    <dgm:pt modelId="{47D3BAA9-64FA-4915-868B-909382FB099A}" type="sibTrans" cxnId="{CDB7B0ED-3F7D-4B40-AD44-A93A9BBCD4B4}">
      <dgm:prSet/>
      <dgm:spPr/>
      <dgm:t>
        <a:bodyPr/>
        <a:lstStyle/>
        <a:p>
          <a:endParaRPr lang="en-US"/>
        </a:p>
      </dgm:t>
    </dgm:pt>
    <dgm:pt modelId="{CE787AEC-BED3-4196-8B67-DADB276A0924}">
      <dgm:prSet/>
      <dgm:spPr/>
      <dgm:t>
        <a:bodyPr/>
        <a:lstStyle/>
        <a:p>
          <a:r>
            <a:rPr lang="en-US"/>
            <a:t>Impact of Misinformation</a:t>
          </a:r>
        </a:p>
      </dgm:t>
    </dgm:pt>
    <dgm:pt modelId="{E0027DAB-A799-4D31-A006-CFAC656E776B}" type="parTrans" cxnId="{89D31DE1-4355-420D-8C96-59427EBB8C0F}">
      <dgm:prSet/>
      <dgm:spPr/>
      <dgm:t>
        <a:bodyPr/>
        <a:lstStyle/>
        <a:p>
          <a:endParaRPr lang="en-US"/>
        </a:p>
      </dgm:t>
    </dgm:pt>
    <dgm:pt modelId="{98DE5D4F-0E4E-4B11-AD08-8C4DDA5F7152}" type="sibTrans" cxnId="{89D31DE1-4355-420D-8C96-59427EBB8C0F}">
      <dgm:prSet/>
      <dgm:spPr/>
      <dgm:t>
        <a:bodyPr/>
        <a:lstStyle/>
        <a:p>
          <a:endParaRPr lang="en-US"/>
        </a:p>
      </dgm:t>
    </dgm:pt>
    <dgm:pt modelId="{5B502E8D-40A5-457F-88E2-C3599DCA87BE}">
      <dgm:prSet/>
      <dgm:spPr/>
      <dgm:t>
        <a:bodyPr/>
        <a:lstStyle/>
        <a:p>
          <a:r>
            <a:rPr lang="en-US"/>
            <a:t>Tradition and Social Norms</a:t>
          </a:r>
        </a:p>
      </dgm:t>
    </dgm:pt>
    <dgm:pt modelId="{705B3A9D-216E-4622-9BAB-E99656CFBB89}" type="parTrans" cxnId="{A2E27F32-77B9-4410-BC4C-45400D373D5B}">
      <dgm:prSet/>
      <dgm:spPr/>
      <dgm:t>
        <a:bodyPr/>
        <a:lstStyle/>
        <a:p>
          <a:endParaRPr lang="en-US"/>
        </a:p>
      </dgm:t>
    </dgm:pt>
    <dgm:pt modelId="{4DD0C12A-4ECA-4BE6-9823-4BCEF8262BCC}" type="sibTrans" cxnId="{A2E27F32-77B9-4410-BC4C-45400D373D5B}">
      <dgm:prSet/>
      <dgm:spPr/>
      <dgm:t>
        <a:bodyPr/>
        <a:lstStyle/>
        <a:p>
          <a:endParaRPr lang="en-US"/>
        </a:p>
      </dgm:t>
    </dgm:pt>
    <dgm:pt modelId="{99E4BF66-55FC-4C46-AE23-36A75D681861}" type="pres">
      <dgm:prSet presAssocID="{FCDD3F57-410A-481A-BAB5-4B46BF7C7E41}" presName="Name0" presStyleCnt="0">
        <dgm:presLayoutVars>
          <dgm:chMax val="7"/>
          <dgm:chPref val="7"/>
          <dgm:dir/>
        </dgm:presLayoutVars>
      </dgm:prSet>
      <dgm:spPr/>
    </dgm:pt>
    <dgm:pt modelId="{32756460-CE7D-48FD-B56D-C77E206497A6}" type="pres">
      <dgm:prSet presAssocID="{FCDD3F57-410A-481A-BAB5-4B46BF7C7E41}" presName="Name1" presStyleCnt="0"/>
      <dgm:spPr/>
    </dgm:pt>
    <dgm:pt modelId="{193CE5B1-875D-4A22-9C33-2EEFAF2DF3A9}" type="pres">
      <dgm:prSet presAssocID="{FCDD3F57-410A-481A-BAB5-4B46BF7C7E41}" presName="cycle" presStyleCnt="0"/>
      <dgm:spPr/>
    </dgm:pt>
    <dgm:pt modelId="{2A12398A-F44F-466F-B02D-5A0434997491}" type="pres">
      <dgm:prSet presAssocID="{FCDD3F57-410A-481A-BAB5-4B46BF7C7E41}" presName="srcNode" presStyleLbl="node1" presStyleIdx="0" presStyleCnt="5"/>
      <dgm:spPr/>
    </dgm:pt>
    <dgm:pt modelId="{6465A5C0-0F7F-4E95-9799-C33DE168B841}" type="pres">
      <dgm:prSet presAssocID="{FCDD3F57-410A-481A-BAB5-4B46BF7C7E41}" presName="conn" presStyleLbl="parChTrans1D2" presStyleIdx="0" presStyleCnt="1"/>
      <dgm:spPr/>
    </dgm:pt>
    <dgm:pt modelId="{15D5C376-187C-45B5-99F1-C5856F2E1212}" type="pres">
      <dgm:prSet presAssocID="{FCDD3F57-410A-481A-BAB5-4B46BF7C7E41}" presName="extraNode" presStyleLbl="node1" presStyleIdx="0" presStyleCnt="5"/>
      <dgm:spPr/>
    </dgm:pt>
    <dgm:pt modelId="{332F4776-1E02-48FD-80D5-4BF8ADD4B89B}" type="pres">
      <dgm:prSet presAssocID="{FCDD3F57-410A-481A-BAB5-4B46BF7C7E41}" presName="dstNode" presStyleLbl="node1" presStyleIdx="0" presStyleCnt="5"/>
      <dgm:spPr/>
    </dgm:pt>
    <dgm:pt modelId="{C1B1A0B4-9FC8-4C4D-982F-906E9FAE8F96}" type="pres">
      <dgm:prSet presAssocID="{05F3825C-F194-4656-B5C0-9B2BD4A74677}" presName="text_1" presStyleLbl="node1" presStyleIdx="0" presStyleCnt="5">
        <dgm:presLayoutVars>
          <dgm:bulletEnabled val="1"/>
        </dgm:presLayoutVars>
      </dgm:prSet>
      <dgm:spPr/>
    </dgm:pt>
    <dgm:pt modelId="{1635B535-D5A3-4298-8BED-E688232562DD}" type="pres">
      <dgm:prSet presAssocID="{05F3825C-F194-4656-B5C0-9B2BD4A74677}" presName="accent_1" presStyleCnt="0"/>
      <dgm:spPr/>
    </dgm:pt>
    <dgm:pt modelId="{CA53A554-2425-4F61-AA6C-91A2E225A5E8}" type="pres">
      <dgm:prSet presAssocID="{05F3825C-F194-4656-B5C0-9B2BD4A74677}" presName="accentRepeatNode" presStyleLbl="solidFgAcc1" presStyleIdx="0" presStyleCnt="5"/>
      <dgm:spPr/>
    </dgm:pt>
    <dgm:pt modelId="{DF66ADB3-F5C8-4CB7-8428-2B5EF2CE6751}" type="pres">
      <dgm:prSet presAssocID="{62ADE0FC-05BB-4FC8-8CB4-3E0A18A0BA11}" presName="text_2" presStyleLbl="node1" presStyleIdx="1" presStyleCnt="5">
        <dgm:presLayoutVars>
          <dgm:bulletEnabled val="1"/>
        </dgm:presLayoutVars>
      </dgm:prSet>
      <dgm:spPr/>
    </dgm:pt>
    <dgm:pt modelId="{22AF0553-6784-42A3-9142-282F79CD01DC}" type="pres">
      <dgm:prSet presAssocID="{62ADE0FC-05BB-4FC8-8CB4-3E0A18A0BA11}" presName="accent_2" presStyleCnt="0"/>
      <dgm:spPr/>
    </dgm:pt>
    <dgm:pt modelId="{00563831-CC66-42AF-8348-DA565897A3C1}" type="pres">
      <dgm:prSet presAssocID="{62ADE0FC-05BB-4FC8-8CB4-3E0A18A0BA11}" presName="accentRepeatNode" presStyleLbl="solidFgAcc1" presStyleIdx="1" presStyleCnt="5"/>
      <dgm:spPr/>
    </dgm:pt>
    <dgm:pt modelId="{C5782C4B-2BF8-4975-813C-E3EBB4CFD469}" type="pres">
      <dgm:prSet presAssocID="{3F49F076-2B5E-476F-8AC7-2C678B12C6AA}" presName="text_3" presStyleLbl="node1" presStyleIdx="2" presStyleCnt="5">
        <dgm:presLayoutVars>
          <dgm:bulletEnabled val="1"/>
        </dgm:presLayoutVars>
      </dgm:prSet>
      <dgm:spPr/>
    </dgm:pt>
    <dgm:pt modelId="{6E6997FF-89DE-4CDF-9A7E-73DBDFA287AA}" type="pres">
      <dgm:prSet presAssocID="{3F49F076-2B5E-476F-8AC7-2C678B12C6AA}" presName="accent_3" presStyleCnt="0"/>
      <dgm:spPr/>
    </dgm:pt>
    <dgm:pt modelId="{0CBD3FE6-D440-4BA6-A22A-EB1936031BA0}" type="pres">
      <dgm:prSet presAssocID="{3F49F076-2B5E-476F-8AC7-2C678B12C6AA}" presName="accentRepeatNode" presStyleLbl="solidFgAcc1" presStyleIdx="2" presStyleCnt="5"/>
      <dgm:spPr/>
    </dgm:pt>
    <dgm:pt modelId="{A42B3BD2-BE99-44E1-B277-C41E336EA99A}" type="pres">
      <dgm:prSet presAssocID="{CE787AEC-BED3-4196-8B67-DADB276A0924}" presName="text_4" presStyleLbl="node1" presStyleIdx="3" presStyleCnt="5">
        <dgm:presLayoutVars>
          <dgm:bulletEnabled val="1"/>
        </dgm:presLayoutVars>
      </dgm:prSet>
      <dgm:spPr/>
    </dgm:pt>
    <dgm:pt modelId="{5465C9E1-2B38-4CD0-9A27-820571A515D1}" type="pres">
      <dgm:prSet presAssocID="{CE787AEC-BED3-4196-8B67-DADB276A0924}" presName="accent_4" presStyleCnt="0"/>
      <dgm:spPr/>
    </dgm:pt>
    <dgm:pt modelId="{69600EFA-A287-4344-A6F3-4F0495501915}" type="pres">
      <dgm:prSet presAssocID="{CE787AEC-BED3-4196-8B67-DADB276A0924}" presName="accentRepeatNode" presStyleLbl="solidFgAcc1" presStyleIdx="3" presStyleCnt="5"/>
      <dgm:spPr/>
    </dgm:pt>
    <dgm:pt modelId="{A7EC5F99-853F-4959-A97A-E7970A0B07B6}" type="pres">
      <dgm:prSet presAssocID="{5B502E8D-40A5-457F-88E2-C3599DCA87BE}" presName="text_5" presStyleLbl="node1" presStyleIdx="4" presStyleCnt="5">
        <dgm:presLayoutVars>
          <dgm:bulletEnabled val="1"/>
        </dgm:presLayoutVars>
      </dgm:prSet>
      <dgm:spPr/>
    </dgm:pt>
    <dgm:pt modelId="{FD629A41-69E7-4B7A-A0F4-93B2AAF485DD}" type="pres">
      <dgm:prSet presAssocID="{5B502E8D-40A5-457F-88E2-C3599DCA87BE}" presName="accent_5" presStyleCnt="0"/>
      <dgm:spPr/>
    </dgm:pt>
    <dgm:pt modelId="{84E37546-AF12-4000-934C-5173C57C65FF}" type="pres">
      <dgm:prSet presAssocID="{5B502E8D-40A5-457F-88E2-C3599DCA87BE}" presName="accentRepeatNode" presStyleLbl="solidFgAcc1" presStyleIdx="4" presStyleCnt="5"/>
      <dgm:spPr/>
    </dgm:pt>
  </dgm:ptLst>
  <dgm:cxnLst>
    <dgm:cxn modelId="{AC313304-58C0-4A20-9292-F91A5C671DF7}" type="presOf" srcId="{3F49F076-2B5E-476F-8AC7-2C678B12C6AA}" destId="{C5782C4B-2BF8-4975-813C-E3EBB4CFD469}" srcOrd="0" destOrd="0" presId="urn:microsoft.com/office/officeart/2008/layout/VerticalCurvedList"/>
    <dgm:cxn modelId="{A2E27F32-77B9-4410-BC4C-45400D373D5B}" srcId="{FCDD3F57-410A-481A-BAB5-4B46BF7C7E41}" destId="{5B502E8D-40A5-457F-88E2-C3599DCA87BE}" srcOrd="4" destOrd="0" parTransId="{705B3A9D-216E-4622-9BAB-E99656CFBB89}" sibTransId="{4DD0C12A-4ECA-4BE6-9823-4BCEF8262BCC}"/>
    <dgm:cxn modelId="{C737C334-031B-45D7-AF27-21722B3A6BC9}" type="presOf" srcId="{D34A861D-E030-48D4-B607-7A1D2B3E229F}" destId="{6465A5C0-0F7F-4E95-9799-C33DE168B841}" srcOrd="0" destOrd="0" presId="urn:microsoft.com/office/officeart/2008/layout/VerticalCurvedList"/>
    <dgm:cxn modelId="{E441D351-94CE-4710-9022-098990CBF75D}" type="presOf" srcId="{5B502E8D-40A5-457F-88E2-C3599DCA87BE}" destId="{A7EC5F99-853F-4959-A97A-E7970A0B07B6}" srcOrd="0" destOrd="0" presId="urn:microsoft.com/office/officeart/2008/layout/VerticalCurvedList"/>
    <dgm:cxn modelId="{463C5F89-DF9F-4E52-B9BF-2651AED32AF2}" srcId="{FCDD3F57-410A-481A-BAB5-4B46BF7C7E41}" destId="{62ADE0FC-05BB-4FC8-8CB4-3E0A18A0BA11}" srcOrd="1" destOrd="0" parTransId="{276F446A-CCF0-48F0-A8A6-FB11F8224D94}" sibTransId="{DADD35AC-8027-4C44-A810-D38391BF5CAC}"/>
    <dgm:cxn modelId="{39A9248A-89C5-4423-AEE6-C59CA41926E4}" type="presOf" srcId="{62ADE0FC-05BB-4FC8-8CB4-3E0A18A0BA11}" destId="{DF66ADB3-F5C8-4CB7-8428-2B5EF2CE6751}" srcOrd="0" destOrd="0" presId="urn:microsoft.com/office/officeart/2008/layout/VerticalCurvedList"/>
    <dgm:cxn modelId="{6C8D61A2-03EF-4478-BEA8-899444C21DB5}" type="presOf" srcId="{FCDD3F57-410A-481A-BAB5-4B46BF7C7E41}" destId="{99E4BF66-55FC-4C46-AE23-36A75D681861}" srcOrd="0" destOrd="0" presId="urn:microsoft.com/office/officeart/2008/layout/VerticalCurvedList"/>
    <dgm:cxn modelId="{46CBDAD0-58ED-43F4-891D-82EFE51AB097}" type="presOf" srcId="{05F3825C-F194-4656-B5C0-9B2BD4A74677}" destId="{C1B1A0B4-9FC8-4C4D-982F-906E9FAE8F96}" srcOrd="0" destOrd="0" presId="urn:microsoft.com/office/officeart/2008/layout/VerticalCurvedList"/>
    <dgm:cxn modelId="{89D31DE1-4355-420D-8C96-59427EBB8C0F}" srcId="{FCDD3F57-410A-481A-BAB5-4B46BF7C7E41}" destId="{CE787AEC-BED3-4196-8B67-DADB276A0924}" srcOrd="3" destOrd="0" parTransId="{E0027DAB-A799-4D31-A006-CFAC656E776B}" sibTransId="{98DE5D4F-0E4E-4B11-AD08-8C4DDA5F7152}"/>
    <dgm:cxn modelId="{DDA7FAE2-6958-4443-914A-10CE22A6E30C}" srcId="{FCDD3F57-410A-481A-BAB5-4B46BF7C7E41}" destId="{05F3825C-F194-4656-B5C0-9B2BD4A74677}" srcOrd="0" destOrd="0" parTransId="{08B5C58F-E52D-453C-902D-40F7FFBB9F02}" sibTransId="{D34A861D-E030-48D4-B607-7A1D2B3E229F}"/>
    <dgm:cxn modelId="{74CC3EE5-F71E-4D1C-BC11-157A953A35DB}" type="presOf" srcId="{CE787AEC-BED3-4196-8B67-DADB276A0924}" destId="{A42B3BD2-BE99-44E1-B277-C41E336EA99A}" srcOrd="0" destOrd="0" presId="urn:microsoft.com/office/officeart/2008/layout/VerticalCurvedList"/>
    <dgm:cxn modelId="{CDB7B0ED-3F7D-4B40-AD44-A93A9BBCD4B4}" srcId="{FCDD3F57-410A-481A-BAB5-4B46BF7C7E41}" destId="{3F49F076-2B5E-476F-8AC7-2C678B12C6AA}" srcOrd="2" destOrd="0" parTransId="{53342EFB-90AD-47AA-AED5-7DFAEB660CEC}" sibTransId="{47D3BAA9-64FA-4915-868B-909382FB099A}"/>
    <dgm:cxn modelId="{DD9E15E9-673A-4DF1-945C-AD9B77A27841}" type="presParOf" srcId="{99E4BF66-55FC-4C46-AE23-36A75D681861}" destId="{32756460-CE7D-48FD-B56D-C77E206497A6}" srcOrd="0" destOrd="0" presId="urn:microsoft.com/office/officeart/2008/layout/VerticalCurvedList"/>
    <dgm:cxn modelId="{FA74059D-E158-45D1-ABB3-912BB22EADE8}" type="presParOf" srcId="{32756460-CE7D-48FD-B56D-C77E206497A6}" destId="{193CE5B1-875D-4A22-9C33-2EEFAF2DF3A9}" srcOrd="0" destOrd="0" presId="urn:microsoft.com/office/officeart/2008/layout/VerticalCurvedList"/>
    <dgm:cxn modelId="{FF262515-DD50-4FD5-88DE-18E5C680986B}" type="presParOf" srcId="{193CE5B1-875D-4A22-9C33-2EEFAF2DF3A9}" destId="{2A12398A-F44F-466F-B02D-5A0434997491}" srcOrd="0" destOrd="0" presId="urn:microsoft.com/office/officeart/2008/layout/VerticalCurvedList"/>
    <dgm:cxn modelId="{90CA13B8-4DFC-416C-8A6D-9C48B613D3B6}" type="presParOf" srcId="{193CE5B1-875D-4A22-9C33-2EEFAF2DF3A9}" destId="{6465A5C0-0F7F-4E95-9799-C33DE168B841}" srcOrd="1" destOrd="0" presId="urn:microsoft.com/office/officeart/2008/layout/VerticalCurvedList"/>
    <dgm:cxn modelId="{DE6BC6E5-4C2E-41D7-9175-85E9110AD50C}" type="presParOf" srcId="{193CE5B1-875D-4A22-9C33-2EEFAF2DF3A9}" destId="{15D5C376-187C-45B5-99F1-C5856F2E1212}" srcOrd="2" destOrd="0" presId="urn:microsoft.com/office/officeart/2008/layout/VerticalCurvedList"/>
    <dgm:cxn modelId="{B4E7FBC8-8CA9-4A2E-9ED7-6717ABA959AF}" type="presParOf" srcId="{193CE5B1-875D-4A22-9C33-2EEFAF2DF3A9}" destId="{332F4776-1E02-48FD-80D5-4BF8ADD4B89B}" srcOrd="3" destOrd="0" presId="urn:microsoft.com/office/officeart/2008/layout/VerticalCurvedList"/>
    <dgm:cxn modelId="{5E5E12EA-3DEE-4432-B711-A498F86B6D87}" type="presParOf" srcId="{32756460-CE7D-48FD-B56D-C77E206497A6}" destId="{C1B1A0B4-9FC8-4C4D-982F-906E9FAE8F96}" srcOrd="1" destOrd="0" presId="urn:microsoft.com/office/officeart/2008/layout/VerticalCurvedList"/>
    <dgm:cxn modelId="{1445B1B6-AB0F-4FD4-91C7-FE8AD991745F}" type="presParOf" srcId="{32756460-CE7D-48FD-B56D-C77E206497A6}" destId="{1635B535-D5A3-4298-8BED-E688232562DD}" srcOrd="2" destOrd="0" presId="urn:microsoft.com/office/officeart/2008/layout/VerticalCurvedList"/>
    <dgm:cxn modelId="{B46B9DC4-242A-4770-8D4F-0454D8062631}" type="presParOf" srcId="{1635B535-D5A3-4298-8BED-E688232562DD}" destId="{CA53A554-2425-4F61-AA6C-91A2E225A5E8}" srcOrd="0" destOrd="0" presId="urn:microsoft.com/office/officeart/2008/layout/VerticalCurvedList"/>
    <dgm:cxn modelId="{232FAAEE-37C9-487C-ADB1-540760E37936}" type="presParOf" srcId="{32756460-CE7D-48FD-B56D-C77E206497A6}" destId="{DF66ADB3-F5C8-4CB7-8428-2B5EF2CE6751}" srcOrd="3" destOrd="0" presId="urn:microsoft.com/office/officeart/2008/layout/VerticalCurvedList"/>
    <dgm:cxn modelId="{B50E0F9C-EFA5-4516-88F4-B42EDF1A245A}" type="presParOf" srcId="{32756460-CE7D-48FD-B56D-C77E206497A6}" destId="{22AF0553-6784-42A3-9142-282F79CD01DC}" srcOrd="4" destOrd="0" presId="urn:microsoft.com/office/officeart/2008/layout/VerticalCurvedList"/>
    <dgm:cxn modelId="{BFE6A547-F7E4-4EE4-9B1B-24BA8FCEBB82}" type="presParOf" srcId="{22AF0553-6784-42A3-9142-282F79CD01DC}" destId="{00563831-CC66-42AF-8348-DA565897A3C1}" srcOrd="0" destOrd="0" presId="urn:microsoft.com/office/officeart/2008/layout/VerticalCurvedList"/>
    <dgm:cxn modelId="{4AAB4C91-FA16-440E-958A-AE3C574CFDEA}" type="presParOf" srcId="{32756460-CE7D-48FD-B56D-C77E206497A6}" destId="{C5782C4B-2BF8-4975-813C-E3EBB4CFD469}" srcOrd="5" destOrd="0" presId="urn:microsoft.com/office/officeart/2008/layout/VerticalCurvedList"/>
    <dgm:cxn modelId="{F44B6876-35AA-496F-A284-82AAC391D115}" type="presParOf" srcId="{32756460-CE7D-48FD-B56D-C77E206497A6}" destId="{6E6997FF-89DE-4CDF-9A7E-73DBDFA287AA}" srcOrd="6" destOrd="0" presId="urn:microsoft.com/office/officeart/2008/layout/VerticalCurvedList"/>
    <dgm:cxn modelId="{25B581B8-FDB8-4769-A743-00FB70FBEE56}" type="presParOf" srcId="{6E6997FF-89DE-4CDF-9A7E-73DBDFA287AA}" destId="{0CBD3FE6-D440-4BA6-A22A-EB1936031BA0}" srcOrd="0" destOrd="0" presId="urn:microsoft.com/office/officeart/2008/layout/VerticalCurvedList"/>
    <dgm:cxn modelId="{6783EBE3-D1D7-4100-A1C5-8EF755036944}" type="presParOf" srcId="{32756460-CE7D-48FD-B56D-C77E206497A6}" destId="{A42B3BD2-BE99-44E1-B277-C41E336EA99A}" srcOrd="7" destOrd="0" presId="urn:microsoft.com/office/officeart/2008/layout/VerticalCurvedList"/>
    <dgm:cxn modelId="{F261DA93-9D06-4B9E-9190-85185AED9EF0}" type="presParOf" srcId="{32756460-CE7D-48FD-B56D-C77E206497A6}" destId="{5465C9E1-2B38-4CD0-9A27-820571A515D1}" srcOrd="8" destOrd="0" presId="urn:microsoft.com/office/officeart/2008/layout/VerticalCurvedList"/>
    <dgm:cxn modelId="{5B500243-AC06-4396-AD72-E233102016E3}" type="presParOf" srcId="{5465C9E1-2B38-4CD0-9A27-820571A515D1}" destId="{69600EFA-A287-4344-A6F3-4F0495501915}" srcOrd="0" destOrd="0" presId="urn:microsoft.com/office/officeart/2008/layout/VerticalCurvedList"/>
    <dgm:cxn modelId="{9C6F4D49-043C-486F-9973-135F2643E049}" type="presParOf" srcId="{32756460-CE7D-48FD-B56D-C77E206497A6}" destId="{A7EC5F99-853F-4959-A97A-E7970A0B07B6}" srcOrd="9" destOrd="0" presId="urn:microsoft.com/office/officeart/2008/layout/VerticalCurvedList"/>
    <dgm:cxn modelId="{0178E0E1-0248-4946-BE4A-206CBB4BB7A2}" type="presParOf" srcId="{32756460-CE7D-48FD-B56D-C77E206497A6}" destId="{FD629A41-69E7-4B7A-A0F4-93B2AAF485DD}" srcOrd="10" destOrd="0" presId="urn:microsoft.com/office/officeart/2008/layout/VerticalCurvedList"/>
    <dgm:cxn modelId="{908ADDC2-1357-4CCA-8DAD-EED8BF0E5B55}" type="presParOf" srcId="{FD629A41-69E7-4B7A-A0F4-93B2AAF485DD}" destId="{84E37546-AF12-4000-934C-5173C57C65F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5A5C0-0F7F-4E95-9799-C33DE168B841}">
      <dsp:nvSpPr>
        <dsp:cNvPr id="0" name=""/>
        <dsp:cNvSpPr/>
      </dsp:nvSpPr>
      <dsp:spPr>
        <a:xfrm>
          <a:off x="-5080146" y="-778264"/>
          <a:ext cx="6049924" cy="6049924"/>
        </a:xfrm>
        <a:prstGeom prst="blockArc">
          <a:avLst>
            <a:gd name="adj1" fmla="val 18900000"/>
            <a:gd name="adj2" fmla="val 2700000"/>
            <a:gd name="adj3" fmla="val 357"/>
          </a:avLst>
        </a:prstGeom>
        <a:noFill/>
        <a:ln w="12700" cap="flat" cmpd="sng" algn="ctr">
          <a:solidFill>
            <a:schemeClr val="accent2">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B1A0B4-9FC8-4C4D-982F-906E9FAE8F96}">
      <dsp:nvSpPr>
        <dsp:cNvPr id="0" name=""/>
        <dsp:cNvSpPr/>
      </dsp:nvSpPr>
      <dsp:spPr>
        <a:xfrm>
          <a:off x="424217" y="280747"/>
          <a:ext cx="7286214" cy="561854"/>
        </a:xfrm>
        <a:prstGeom prst="rect">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5972"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a:t>The availability of information</a:t>
          </a:r>
        </a:p>
      </dsp:txBody>
      <dsp:txXfrm>
        <a:off x="424217" y="280747"/>
        <a:ext cx="7286214" cy="561854"/>
      </dsp:txXfrm>
    </dsp:sp>
    <dsp:sp modelId="{CA53A554-2425-4F61-AA6C-91A2E225A5E8}">
      <dsp:nvSpPr>
        <dsp:cNvPr id="0" name=""/>
        <dsp:cNvSpPr/>
      </dsp:nvSpPr>
      <dsp:spPr>
        <a:xfrm>
          <a:off x="73058" y="210515"/>
          <a:ext cx="702317" cy="702317"/>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66ADB3-F5C8-4CB7-8428-2B5EF2CE6751}">
      <dsp:nvSpPr>
        <dsp:cNvPr id="0" name=""/>
        <dsp:cNvSpPr/>
      </dsp:nvSpPr>
      <dsp:spPr>
        <a:xfrm>
          <a:off x="826825" y="1123259"/>
          <a:ext cx="6883606" cy="561854"/>
        </a:xfrm>
        <a:prstGeom prst="rect">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5972"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a:t>Psychological Factors</a:t>
          </a:r>
        </a:p>
      </dsp:txBody>
      <dsp:txXfrm>
        <a:off x="826825" y="1123259"/>
        <a:ext cx="6883606" cy="561854"/>
      </dsp:txXfrm>
    </dsp:sp>
    <dsp:sp modelId="{00563831-CC66-42AF-8348-DA565897A3C1}">
      <dsp:nvSpPr>
        <dsp:cNvPr id="0" name=""/>
        <dsp:cNvSpPr/>
      </dsp:nvSpPr>
      <dsp:spPr>
        <a:xfrm>
          <a:off x="475666" y="1053027"/>
          <a:ext cx="702317" cy="702317"/>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dsp:style>
    </dsp:sp>
    <dsp:sp modelId="{C5782C4B-2BF8-4975-813C-E3EBB4CFD469}">
      <dsp:nvSpPr>
        <dsp:cNvPr id="0" name=""/>
        <dsp:cNvSpPr/>
      </dsp:nvSpPr>
      <dsp:spPr>
        <a:xfrm>
          <a:off x="950393" y="1965770"/>
          <a:ext cx="6760037" cy="561854"/>
        </a:xfrm>
        <a:prstGeom prst="rect">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5972"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a:t>Limited Time and Cognitive Effort</a:t>
          </a:r>
        </a:p>
      </dsp:txBody>
      <dsp:txXfrm>
        <a:off x="950393" y="1965770"/>
        <a:ext cx="6760037" cy="561854"/>
      </dsp:txXfrm>
    </dsp:sp>
    <dsp:sp modelId="{0CBD3FE6-D440-4BA6-A22A-EB1936031BA0}">
      <dsp:nvSpPr>
        <dsp:cNvPr id="0" name=""/>
        <dsp:cNvSpPr/>
      </dsp:nvSpPr>
      <dsp:spPr>
        <a:xfrm>
          <a:off x="599234" y="1895539"/>
          <a:ext cx="702317" cy="702317"/>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A42B3BD2-BE99-44E1-B277-C41E336EA99A}">
      <dsp:nvSpPr>
        <dsp:cNvPr id="0" name=""/>
        <dsp:cNvSpPr/>
      </dsp:nvSpPr>
      <dsp:spPr>
        <a:xfrm>
          <a:off x="826825" y="2808282"/>
          <a:ext cx="6883606" cy="561854"/>
        </a:xfrm>
        <a:prstGeom prst="rect">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5972"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a:t>Impact of Misinformation</a:t>
          </a:r>
        </a:p>
      </dsp:txBody>
      <dsp:txXfrm>
        <a:off x="826825" y="2808282"/>
        <a:ext cx="6883606" cy="561854"/>
      </dsp:txXfrm>
    </dsp:sp>
    <dsp:sp modelId="{69600EFA-A287-4344-A6F3-4F0495501915}">
      <dsp:nvSpPr>
        <dsp:cNvPr id="0" name=""/>
        <dsp:cNvSpPr/>
      </dsp:nvSpPr>
      <dsp:spPr>
        <a:xfrm>
          <a:off x="475666" y="2738050"/>
          <a:ext cx="702317" cy="702317"/>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dsp:style>
    </dsp:sp>
    <dsp:sp modelId="{A7EC5F99-853F-4959-A97A-E7970A0B07B6}">
      <dsp:nvSpPr>
        <dsp:cNvPr id="0" name=""/>
        <dsp:cNvSpPr/>
      </dsp:nvSpPr>
      <dsp:spPr>
        <a:xfrm>
          <a:off x="424217" y="3650794"/>
          <a:ext cx="7286214" cy="561854"/>
        </a:xfrm>
        <a:prstGeom prst="rect">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5972"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a:t>Tradition and Social Norms</a:t>
          </a:r>
        </a:p>
      </dsp:txBody>
      <dsp:txXfrm>
        <a:off x="424217" y="3650794"/>
        <a:ext cx="7286214" cy="561854"/>
      </dsp:txXfrm>
    </dsp:sp>
    <dsp:sp modelId="{84E37546-AF12-4000-934C-5173C57C65FF}">
      <dsp:nvSpPr>
        <dsp:cNvPr id="0" name=""/>
        <dsp:cNvSpPr/>
      </dsp:nvSpPr>
      <dsp:spPr>
        <a:xfrm>
          <a:off x="73058" y="3580562"/>
          <a:ext cx="702317" cy="702317"/>
        </a:xfrm>
        <a:prstGeom prst="ellipse">
          <a:avLst/>
        </a:prstGeom>
        <a:solidFill>
          <a:schemeClr val="lt1">
            <a:hueOff val="0"/>
            <a:satOff val="0"/>
            <a:lumOff val="0"/>
            <a:alphaOff val="0"/>
          </a:schemeClr>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E9127-9919-45FF-99AF-64573E7329F5}" type="datetimeFigureOut">
              <a:rPr lang="en-US" smtClean="0"/>
              <a:t>8/1/2023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DA180B-78DD-4D46-970D-9C8A907C52CE}" type="slidenum">
              <a:rPr lang="en-US" smtClean="0"/>
              <a:t>‹#›</a:t>
            </a:fld>
            <a:endParaRPr lang="en-US"/>
          </a:p>
        </p:txBody>
      </p:sp>
    </p:spTree>
    <p:extLst>
      <p:ext uri="{BB962C8B-B14F-4D97-AF65-F5344CB8AC3E}">
        <p14:creationId xmlns:p14="http://schemas.microsoft.com/office/powerpoint/2010/main" val="26016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island.lk/data-driven-" TargetMode="Externa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hyperlink" Target="https://island.lk/dat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28.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E79326-A616-2913-E8F6-CD4055A851EE}"/>
              </a:ext>
            </a:extLst>
          </p:cNvPr>
          <p:cNvSpPr txBox="1"/>
          <p:nvPr/>
        </p:nvSpPr>
        <p:spPr>
          <a:xfrm>
            <a:off x="307182" y="2827553"/>
            <a:ext cx="5160681" cy="1202893"/>
          </a:xfrm>
          <a:prstGeom prst="rect">
            <a:avLst/>
          </a:prstGeom>
          <a:noFill/>
        </p:spPr>
        <p:txBody>
          <a:bodyPr wrap="square" rtlCol="0">
            <a:spAutoFit/>
          </a:bodyPr>
          <a:lstStyle/>
          <a:p>
            <a:pPr algn="ctr" defTabSz="592531">
              <a:spcAft>
                <a:spcPts val="486"/>
              </a:spcAft>
            </a:pPr>
            <a:r>
              <a:rPr lang="en-US" sz="3200" kern="1200">
                <a:solidFill>
                  <a:schemeClr val="tx1"/>
                </a:solidFill>
                <a:latin typeface="+mn-lt"/>
                <a:ea typeface="+mn-ea"/>
                <a:cs typeface="+mn-cs"/>
              </a:rPr>
              <a:t>DATA-DRIVEN JOURNALISM</a:t>
            </a:r>
          </a:p>
          <a:p>
            <a:pPr algn="ctr" defTabSz="592531">
              <a:spcAft>
                <a:spcPts val="486"/>
              </a:spcAft>
            </a:pPr>
            <a:r>
              <a:rPr lang="en-US" kern="1200">
                <a:solidFill>
                  <a:schemeClr val="tx1"/>
                </a:solidFill>
                <a:latin typeface="+mn-lt"/>
                <a:ea typeface="+mn-ea"/>
                <a:cs typeface="+mn-cs"/>
              </a:rPr>
              <a:t>Data-Driven Generation of Visualizations for Automatically Generated News Articles</a:t>
            </a:r>
            <a:endParaRPr lang="en-US" sz="3200"/>
          </a:p>
        </p:txBody>
      </p:sp>
      <p:sp>
        <p:nvSpPr>
          <p:cNvPr id="4" name="TextBox 3">
            <a:extLst>
              <a:ext uri="{FF2B5EF4-FFF2-40B4-BE49-F238E27FC236}">
                <a16:creationId xmlns:a16="http://schemas.microsoft.com/office/drawing/2014/main" id="{BBBCE93A-C6A1-F755-4A48-ED9326414B45}"/>
              </a:ext>
            </a:extLst>
          </p:cNvPr>
          <p:cNvSpPr txBox="1"/>
          <p:nvPr/>
        </p:nvSpPr>
        <p:spPr>
          <a:xfrm>
            <a:off x="2296973" y="4040401"/>
            <a:ext cx="976183" cy="271741"/>
          </a:xfrm>
          <a:prstGeom prst="rect">
            <a:avLst/>
          </a:prstGeom>
          <a:noFill/>
        </p:spPr>
        <p:txBody>
          <a:bodyPr wrap="square" rtlCol="0">
            <a:spAutoFit/>
          </a:bodyPr>
          <a:lstStyle/>
          <a:p>
            <a:pPr defTabSz="592531">
              <a:spcAft>
                <a:spcPts val="486"/>
              </a:spcAft>
            </a:pPr>
            <a:r>
              <a:rPr lang="en-US" sz="1166" kern="1200">
                <a:solidFill>
                  <a:schemeClr val="tx1"/>
                </a:solidFill>
                <a:latin typeface="+mn-lt"/>
                <a:ea typeface="+mn-ea"/>
                <a:cs typeface="+mn-cs"/>
              </a:rPr>
              <a:t>2023-24-043</a:t>
            </a:r>
            <a:endParaRPr lang="en-US"/>
          </a:p>
        </p:txBody>
      </p:sp>
      <p:pic>
        <p:nvPicPr>
          <p:cNvPr id="8" name="Picture 7">
            <a:extLst>
              <a:ext uri="{FF2B5EF4-FFF2-40B4-BE49-F238E27FC236}">
                <a16:creationId xmlns:a16="http://schemas.microsoft.com/office/drawing/2014/main" id="{3696C02B-45E5-B8CE-DD63-D09AF9401D1F}"/>
              </a:ext>
            </a:extLst>
          </p:cNvPr>
          <p:cNvPicPr>
            <a:picLocks noChangeAspect="1"/>
          </p:cNvPicPr>
          <p:nvPr/>
        </p:nvPicPr>
        <p:blipFill rotWithShape="1">
          <a:blip r:embed="rId2">
            <a:extLst>
              <a:ext uri="{28A0092B-C50C-407E-A947-70E740481C1C}">
                <a14:useLocalDpi xmlns:a14="http://schemas.microsoft.com/office/drawing/2010/main" val="0"/>
              </a:ext>
            </a:extLst>
          </a:blip>
          <a:srcRect l="13549" r="43994"/>
          <a:stretch/>
        </p:blipFill>
        <p:spPr>
          <a:xfrm>
            <a:off x="5883353" y="0"/>
            <a:ext cx="6352814" cy="6858000"/>
          </a:xfrm>
          <a:prstGeom prst="rect">
            <a:avLst/>
          </a:prstGeom>
        </p:spPr>
      </p:pic>
      <p:cxnSp>
        <p:nvCxnSpPr>
          <p:cNvPr id="12" name="Straight Connector 11">
            <a:extLst>
              <a:ext uri="{FF2B5EF4-FFF2-40B4-BE49-F238E27FC236}">
                <a16:creationId xmlns:a16="http://schemas.microsoft.com/office/drawing/2014/main" id="{969E7D19-74B4-F148-D4C1-4E3D4B01CFAC}"/>
              </a:ext>
            </a:extLst>
          </p:cNvPr>
          <p:cNvCxnSpPr/>
          <p:nvPr/>
        </p:nvCxnSpPr>
        <p:spPr>
          <a:xfrm>
            <a:off x="1676560" y="4035423"/>
            <a:ext cx="242192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F65FD-C199-AD71-6A3E-A971313480F4}"/>
              </a:ext>
            </a:extLst>
          </p:cNvPr>
          <p:cNvSpPr txBox="1"/>
          <p:nvPr/>
        </p:nvSpPr>
        <p:spPr>
          <a:xfrm>
            <a:off x="2509320" y="448373"/>
            <a:ext cx="7173359" cy="646331"/>
          </a:xfrm>
          <a:prstGeom prst="rect">
            <a:avLst/>
          </a:prstGeom>
          <a:noFill/>
        </p:spPr>
        <p:txBody>
          <a:bodyPr wrap="square" rtlCol="0">
            <a:spAutoFit/>
          </a:bodyPr>
          <a:lstStyle/>
          <a:p>
            <a:r>
              <a:rPr lang="en-US" sz="3600" b="1">
                <a:latin typeface="Adobe Devanagari"/>
              </a:rPr>
              <a:t>INTRODUCTION AND BACKGROUND</a:t>
            </a:r>
          </a:p>
        </p:txBody>
      </p:sp>
      <p:pic>
        <p:nvPicPr>
          <p:cNvPr id="4" name="Picture 3" descr="A close up of a sign&#10;&#10;Description automatically generated">
            <a:extLst>
              <a:ext uri="{FF2B5EF4-FFF2-40B4-BE49-F238E27FC236}">
                <a16:creationId xmlns:a16="http://schemas.microsoft.com/office/drawing/2014/main" id="{C68EA987-F09C-C53E-9782-C6BB0EA60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0" y="6327779"/>
            <a:ext cx="2521917" cy="484150"/>
          </a:xfrm>
          <a:prstGeom prst="rect">
            <a:avLst/>
          </a:prstGeom>
        </p:spPr>
      </p:pic>
      <p:sp>
        <p:nvSpPr>
          <p:cNvPr id="5" name="Rectangle 4">
            <a:extLst>
              <a:ext uri="{FF2B5EF4-FFF2-40B4-BE49-F238E27FC236}">
                <a16:creationId xmlns:a16="http://schemas.microsoft.com/office/drawing/2014/main" id="{3CCFB81D-09E9-FE4D-DAB4-753D135F86F6}"/>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err="1">
                <a:solidFill>
                  <a:schemeClr val="tx1"/>
                </a:solidFill>
              </a:rPr>
              <a:t>Jayawardhana</a:t>
            </a:r>
            <a:r>
              <a:rPr lang="en-US" sz="1800" b="1">
                <a:solidFill>
                  <a:schemeClr val="tx1"/>
                </a:solidFill>
              </a:rPr>
              <a:t>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8CB68F1-1386-34C6-E624-D35237AA6065}"/>
              </a:ext>
            </a:extLst>
          </p:cNvPr>
          <p:cNvSpPr txBox="1">
            <a:spLocks/>
          </p:cNvSpPr>
          <p:nvPr/>
        </p:nvSpPr>
        <p:spPr>
          <a:xfrm>
            <a:off x="9774936" y="6455947"/>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pic>
        <p:nvPicPr>
          <p:cNvPr id="8" name="Picture 7" descr="Cartoon of a cartoon of a person holding a picture of a tree and a person looking at him">
            <a:extLst>
              <a:ext uri="{FF2B5EF4-FFF2-40B4-BE49-F238E27FC236}">
                <a16:creationId xmlns:a16="http://schemas.microsoft.com/office/drawing/2014/main" id="{528DD78D-A1D2-25E7-F38B-8A0B3F329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224" y="3429000"/>
            <a:ext cx="3129125" cy="2437036"/>
          </a:xfrm>
          <a:prstGeom prst="rect">
            <a:avLst/>
          </a:prstGeom>
        </p:spPr>
      </p:pic>
      <p:pic>
        <p:nvPicPr>
          <p:cNvPr id="10" name="Picture 9">
            <a:extLst>
              <a:ext uri="{FF2B5EF4-FFF2-40B4-BE49-F238E27FC236}">
                <a16:creationId xmlns:a16="http://schemas.microsoft.com/office/drawing/2014/main" id="{42A86C91-F1DF-71CB-B1DA-D71CAC9F9C3B}"/>
              </a:ext>
            </a:extLst>
          </p:cNvPr>
          <p:cNvPicPr>
            <a:picLocks noChangeAspect="1"/>
          </p:cNvPicPr>
          <p:nvPr/>
        </p:nvPicPr>
        <p:blipFill>
          <a:blip r:embed="rId4"/>
          <a:stretch>
            <a:fillRect/>
          </a:stretch>
        </p:blipFill>
        <p:spPr>
          <a:xfrm>
            <a:off x="5081163" y="3429000"/>
            <a:ext cx="2259438" cy="2437036"/>
          </a:xfrm>
          <a:prstGeom prst="rect">
            <a:avLst/>
          </a:prstGeom>
        </p:spPr>
      </p:pic>
      <p:pic>
        <p:nvPicPr>
          <p:cNvPr id="12" name="Picture 11">
            <a:extLst>
              <a:ext uri="{FF2B5EF4-FFF2-40B4-BE49-F238E27FC236}">
                <a16:creationId xmlns:a16="http://schemas.microsoft.com/office/drawing/2014/main" id="{27C1C56A-602F-1166-0A7D-9A950F69AABC}"/>
              </a:ext>
            </a:extLst>
          </p:cNvPr>
          <p:cNvPicPr>
            <a:picLocks noChangeAspect="1"/>
          </p:cNvPicPr>
          <p:nvPr/>
        </p:nvPicPr>
        <p:blipFill>
          <a:blip r:embed="rId5"/>
          <a:stretch>
            <a:fillRect/>
          </a:stretch>
        </p:blipFill>
        <p:spPr>
          <a:xfrm>
            <a:off x="7594601" y="3338129"/>
            <a:ext cx="2709144" cy="2488145"/>
          </a:xfrm>
          <a:prstGeom prst="rect">
            <a:avLst/>
          </a:prstGeom>
        </p:spPr>
      </p:pic>
      <p:sp>
        <p:nvSpPr>
          <p:cNvPr id="13" name="TextBox 12">
            <a:extLst>
              <a:ext uri="{FF2B5EF4-FFF2-40B4-BE49-F238E27FC236}">
                <a16:creationId xmlns:a16="http://schemas.microsoft.com/office/drawing/2014/main" id="{8A2D37E2-4EFC-F032-4872-6A947C81F685}"/>
              </a:ext>
            </a:extLst>
          </p:cNvPr>
          <p:cNvSpPr txBox="1"/>
          <p:nvPr/>
        </p:nvSpPr>
        <p:spPr>
          <a:xfrm>
            <a:off x="1422639" y="1476623"/>
            <a:ext cx="9576486"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Arial"/>
              </a:rPr>
              <a:t>Regardless of the abundance of information available, individuals often tend to make judgments or predictions based on their personal educational, social, and other life experiences.</a:t>
            </a:r>
            <a:br>
              <a:rPr lang="en-US" sz="1600">
                <a:latin typeface="Arial"/>
                <a:cs typeface="Arial"/>
              </a:rPr>
            </a:br>
            <a:br>
              <a:rPr lang="en-US" sz="1600">
                <a:latin typeface="Arial"/>
                <a:cs typeface="Arial"/>
              </a:rPr>
            </a:br>
            <a:r>
              <a:rPr lang="en-US" sz="1600">
                <a:latin typeface="Arial"/>
                <a:cs typeface="Arial"/>
              </a:rPr>
              <a:t>Here, the focus is on empowering people to make informed decisions by illustrating the correlations between significant past events and potential future occurrences, all based on current events</a:t>
            </a:r>
            <a:endParaRPr lang="en-US" sz="1600">
              <a:cs typeface="Calibri"/>
            </a:endParaRPr>
          </a:p>
        </p:txBody>
      </p:sp>
      <p:cxnSp>
        <p:nvCxnSpPr>
          <p:cNvPr id="22" name="Straight Connector 21">
            <a:extLst>
              <a:ext uri="{FF2B5EF4-FFF2-40B4-BE49-F238E27FC236}">
                <a16:creationId xmlns:a16="http://schemas.microsoft.com/office/drawing/2014/main" id="{D5283F4D-E9A3-0E39-23E8-E4D5186916AD}"/>
              </a:ext>
            </a:extLst>
          </p:cNvPr>
          <p:cNvCxnSpPr/>
          <p:nvPr/>
        </p:nvCxnSpPr>
        <p:spPr>
          <a:xfrm>
            <a:off x="2832460" y="1066800"/>
            <a:ext cx="601971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512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502685" y="264631"/>
            <a:ext cx="3186630" cy="646331"/>
          </a:xfrm>
          <a:prstGeom prst="rect">
            <a:avLst/>
          </a:prstGeom>
          <a:noFill/>
        </p:spPr>
        <p:txBody>
          <a:bodyPr wrap="square" rtlCol="0">
            <a:spAutoFit/>
          </a:bodyPr>
          <a:lstStyle/>
          <a:p>
            <a:r>
              <a:rPr lang="en-US" sz="3600" b="1">
                <a:latin typeface="Adobe Devanagari"/>
              </a:rPr>
              <a:t>RESEARCH GAP</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5" name="Rectangle 4">
            <a:extLst>
              <a:ext uri="{FF2B5EF4-FFF2-40B4-BE49-F238E27FC236}">
                <a16:creationId xmlns:a16="http://schemas.microsoft.com/office/drawing/2014/main" id="{2A88B21C-146D-5134-DA1E-F68033E0F05E}"/>
              </a:ext>
            </a:extLst>
          </p:cNvPr>
          <p:cNvSpPr/>
          <p:nvPr/>
        </p:nvSpPr>
        <p:spPr>
          <a:xfrm>
            <a:off x="277301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a:solidFill>
                  <a:schemeClr val="tx1"/>
                </a:solidFill>
              </a:rPr>
              <a:t>Jayawardhana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4A2D525A-5F08-0142-B563-802A92335C8A}"/>
              </a:ext>
            </a:extLst>
          </p:cNvPr>
          <p:cNvSpPr txBox="1"/>
          <p:nvPr/>
        </p:nvSpPr>
        <p:spPr>
          <a:xfrm>
            <a:off x="1564341" y="1456799"/>
            <a:ext cx="906331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al"/>
                <a:cs typeface="Arial"/>
              </a:rPr>
              <a:t>As an example, offering predictions regarding the probability of future occurrences, like environmental impacts, economic consequences, and societal shifts, arising from the MV-x-</a:t>
            </a:r>
            <a:r>
              <a:rPr lang="en-US" sz="1600" err="1">
                <a:latin typeface="Arial"/>
                <a:cs typeface="Arial"/>
              </a:rPr>
              <a:t>perl</a:t>
            </a:r>
            <a:r>
              <a:rPr lang="en-US" sz="1600">
                <a:latin typeface="Arial"/>
                <a:cs typeface="Arial"/>
              </a:rPr>
              <a:t> ship incident</a:t>
            </a:r>
            <a:endParaRPr lang="en-US" sz="1600">
              <a:cs typeface="Calibri"/>
            </a:endParaRPr>
          </a:p>
        </p:txBody>
      </p:sp>
      <p:cxnSp>
        <p:nvCxnSpPr>
          <p:cNvPr id="12" name="Straight Connector 11">
            <a:extLst>
              <a:ext uri="{FF2B5EF4-FFF2-40B4-BE49-F238E27FC236}">
                <a16:creationId xmlns:a16="http://schemas.microsoft.com/office/drawing/2014/main" id="{0C3E1A60-402A-FB01-B7EF-D82710B1D158}"/>
              </a:ext>
            </a:extLst>
          </p:cNvPr>
          <p:cNvCxnSpPr/>
          <p:nvPr/>
        </p:nvCxnSpPr>
        <p:spPr>
          <a:xfrm>
            <a:off x="4795736" y="910962"/>
            <a:ext cx="2393004" cy="0"/>
          </a:xfrm>
          <a:prstGeom prst="line">
            <a:avLst/>
          </a:prstGeom>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60758166-22FB-B6FD-CBC1-0ECABC58904F}"/>
              </a:ext>
            </a:extLst>
          </p:cNvPr>
          <p:cNvPicPr>
            <a:picLocks noChangeAspect="1"/>
          </p:cNvPicPr>
          <p:nvPr/>
        </p:nvPicPr>
        <p:blipFill>
          <a:blip r:embed="rId3"/>
          <a:stretch>
            <a:fillRect/>
          </a:stretch>
        </p:blipFill>
        <p:spPr>
          <a:xfrm>
            <a:off x="1982037" y="2740375"/>
            <a:ext cx="7607338" cy="3206663"/>
          </a:xfrm>
          <a:prstGeom prst="rect">
            <a:avLst/>
          </a:prstGeom>
        </p:spPr>
      </p:pic>
    </p:spTree>
    <p:extLst>
      <p:ext uri="{BB962C8B-B14F-4D97-AF65-F5344CB8AC3E}">
        <p14:creationId xmlns:p14="http://schemas.microsoft.com/office/powerpoint/2010/main" val="1749325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022459" y="245581"/>
            <a:ext cx="4317465" cy="646331"/>
          </a:xfrm>
          <a:prstGeom prst="rect">
            <a:avLst/>
          </a:prstGeom>
          <a:noFill/>
        </p:spPr>
        <p:txBody>
          <a:bodyPr wrap="square" rtlCol="0">
            <a:spAutoFit/>
          </a:bodyPr>
          <a:lstStyle/>
          <a:p>
            <a:r>
              <a:rPr lang="en-US" sz="3600" b="1">
                <a:latin typeface="Adobe Devanagari"/>
              </a:rPr>
              <a:t>SPECIFIC OBJECTIVE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5" name="Rectangle 4">
            <a:extLst>
              <a:ext uri="{FF2B5EF4-FFF2-40B4-BE49-F238E27FC236}">
                <a16:creationId xmlns:a16="http://schemas.microsoft.com/office/drawing/2014/main" id="{2A88B21C-146D-5134-DA1E-F68033E0F05E}"/>
              </a:ext>
            </a:extLst>
          </p:cNvPr>
          <p:cNvSpPr/>
          <p:nvPr/>
        </p:nvSpPr>
        <p:spPr>
          <a:xfrm>
            <a:off x="277301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err="1">
                <a:solidFill>
                  <a:schemeClr val="tx1"/>
                </a:solidFill>
              </a:rPr>
              <a:t>Jayawardhana</a:t>
            </a:r>
            <a:r>
              <a:rPr lang="en-US" sz="1800" b="1">
                <a:solidFill>
                  <a:schemeClr val="tx1"/>
                </a:solidFill>
              </a:rPr>
              <a:t>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7" name="TextBox 6">
            <a:extLst>
              <a:ext uri="{FF2B5EF4-FFF2-40B4-BE49-F238E27FC236}">
                <a16:creationId xmlns:a16="http://schemas.microsoft.com/office/drawing/2014/main" id="{BF77D8DF-E54D-A91F-1838-8E73402F7F3F}"/>
              </a:ext>
            </a:extLst>
          </p:cNvPr>
          <p:cNvSpPr txBox="1"/>
          <p:nvPr/>
        </p:nvSpPr>
        <p:spPr>
          <a:xfrm>
            <a:off x="1021404" y="2505670"/>
            <a:ext cx="9970851" cy="1846659"/>
          </a:xfrm>
          <a:prstGeom prst="rect">
            <a:avLst/>
          </a:prstGeom>
          <a:noFill/>
        </p:spPr>
        <p:txBody>
          <a:bodyPr wrap="square">
            <a:spAutoFit/>
          </a:bodyPr>
          <a:lstStyle/>
          <a:p>
            <a:r>
              <a:rPr lang="en-US" sz="1800" b="1">
                <a:latin typeface="Arial"/>
                <a:cs typeface="Arial"/>
              </a:rPr>
              <a:t>This platform provides an insight prediction based on various opinions obtained based on current events and historical events related to similar events.</a:t>
            </a:r>
            <a:endParaRPr lang="en-US" sz="1800" b="1">
              <a:cs typeface="Calibri"/>
            </a:endParaRPr>
          </a:p>
          <a:p>
            <a:endParaRPr lang="en-US" sz="1400">
              <a:cs typeface="Calibri"/>
            </a:endParaRPr>
          </a:p>
          <a:p>
            <a:r>
              <a:rPr lang="en-US" sz="1400">
                <a:latin typeface="Arial"/>
                <a:cs typeface="Arial"/>
              </a:rPr>
              <a:t>Qualitative data analysis is done to provide a connection of an event that may happen in the future in relation to a certain event.</a:t>
            </a:r>
            <a:endParaRPr lang="en-US" sz="1400"/>
          </a:p>
          <a:p>
            <a:br>
              <a:rPr lang="en-US"/>
            </a:br>
            <a:endParaRPr lang="en-US"/>
          </a:p>
        </p:txBody>
      </p:sp>
      <p:cxnSp>
        <p:nvCxnSpPr>
          <p:cNvPr id="8" name="Straight Connector 7">
            <a:extLst>
              <a:ext uri="{FF2B5EF4-FFF2-40B4-BE49-F238E27FC236}">
                <a16:creationId xmlns:a16="http://schemas.microsoft.com/office/drawing/2014/main" id="{D5C2EF46-A789-F0ED-45EE-ECBAC4890FCF}"/>
              </a:ext>
            </a:extLst>
          </p:cNvPr>
          <p:cNvCxnSpPr>
            <a:cxnSpLocks/>
          </p:cNvCxnSpPr>
          <p:nvPr/>
        </p:nvCxnSpPr>
        <p:spPr>
          <a:xfrm>
            <a:off x="4173166" y="891912"/>
            <a:ext cx="366732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44139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D44376-C80B-1E44-C635-2A44483ADBFC}"/>
              </a:ext>
            </a:extLst>
          </p:cNvPr>
          <p:cNvSpPr txBox="1"/>
          <p:nvPr/>
        </p:nvSpPr>
        <p:spPr>
          <a:xfrm>
            <a:off x="3988858" y="320830"/>
            <a:ext cx="42142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latin typeface="Adobe Devanagari"/>
              </a:rPr>
              <a:t>SUB OBJECTIVES</a:t>
            </a:r>
          </a:p>
        </p:txBody>
      </p:sp>
      <p:cxnSp>
        <p:nvCxnSpPr>
          <p:cNvPr id="4" name="Straight Connector 3">
            <a:extLst>
              <a:ext uri="{FF2B5EF4-FFF2-40B4-BE49-F238E27FC236}">
                <a16:creationId xmlns:a16="http://schemas.microsoft.com/office/drawing/2014/main" id="{83BC4630-48C4-57EC-C52A-94B1DDECDF04}"/>
              </a:ext>
            </a:extLst>
          </p:cNvPr>
          <p:cNvCxnSpPr/>
          <p:nvPr/>
        </p:nvCxnSpPr>
        <p:spPr>
          <a:xfrm>
            <a:off x="2832460" y="1066800"/>
            <a:ext cx="6019710" cy="0"/>
          </a:xfrm>
          <a:prstGeom prst="line">
            <a:avLst/>
          </a:prstGeom>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5707A8A3-4F5A-622F-3189-48D87C549D3A}"/>
              </a:ext>
            </a:extLst>
          </p:cNvPr>
          <p:cNvSpPr txBox="1"/>
          <p:nvPr/>
        </p:nvSpPr>
        <p:spPr>
          <a:xfrm>
            <a:off x="862541" y="1489605"/>
            <a:ext cx="9945157" cy="33590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AutoNum type="arabicPeriod"/>
            </a:pPr>
            <a:r>
              <a:rPr lang="en-US" sz="2400">
                <a:cs typeface="Calibri"/>
              </a:rPr>
              <a:t>Building a model to classifying the categorizations and explanations of content.</a:t>
            </a:r>
            <a:endParaRPr lang="en-US">
              <a:cs typeface="Calibri" panose="020F0502020204030204"/>
            </a:endParaRPr>
          </a:p>
          <a:p>
            <a:pPr marL="457200" indent="-457200">
              <a:lnSpc>
                <a:spcPct val="150000"/>
              </a:lnSpc>
              <a:buAutoNum type="arabicPeriod"/>
            </a:pPr>
            <a:r>
              <a:rPr lang="en-US" sz="2400">
                <a:cs typeface="Calibri"/>
              </a:rPr>
              <a:t>Building a model to analyze the sentiment  of the Alternative views.</a:t>
            </a:r>
          </a:p>
          <a:p>
            <a:pPr marL="457200" indent="-457200">
              <a:lnSpc>
                <a:spcPct val="150000"/>
              </a:lnSpc>
              <a:buAutoNum type="arabicPeriod"/>
            </a:pPr>
            <a:r>
              <a:rPr lang="en-US" sz="2400">
                <a:cs typeface="Calibri"/>
              </a:rPr>
              <a:t>Building a model to analyze the changes in the sentiment of a content over time.</a:t>
            </a:r>
          </a:p>
          <a:p>
            <a:pPr marL="457200" indent="-457200">
              <a:lnSpc>
                <a:spcPct val="150000"/>
              </a:lnSpc>
              <a:buAutoNum type="arabicPeriod"/>
            </a:pPr>
            <a:r>
              <a:rPr lang="en-US" sz="2400">
                <a:cs typeface="Calibri"/>
              </a:rPr>
              <a:t>Building a model to detect the mis or dis information among the contents.</a:t>
            </a:r>
          </a:p>
        </p:txBody>
      </p:sp>
      <p:pic>
        <p:nvPicPr>
          <p:cNvPr id="6" name="Picture 6" descr="A group of people with a dart in their hand&#10;&#10;Description automatically generated">
            <a:extLst>
              <a:ext uri="{FF2B5EF4-FFF2-40B4-BE49-F238E27FC236}">
                <a16:creationId xmlns:a16="http://schemas.microsoft.com/office/drawing/2014/main" id="{A91B87C7-CFE6-9CB5-6D5A-F965F71B265B}"/>
              </a:ext>
            </a:extLst>
          </p:cNvPr>
          <p:cNvPicPr>
            <a:picLocks noChangeAspect="1"/>
          </p:cNvPicPr>
          <p:nvPr/>
        </p:nvPicPr>
        <p:blipFill>
          <a:blip r:embed="rId2"/>
          <a:stretch>
            <a:fillRect/>
          </a:stretch>
        </p:blipFill>
        <p:spPr>
          <a:xfrm>
            <a:off x="9691687" y="4845844"/>
            <a:ext cx="2012156" cy="2012156"/>
          </a:xfrm>
          <a:prstGeom prst="rect">
            <a:avLst/>
          </a:prstGeom>
        </p:spPr>
      </p:pic>
    </p:spTree>
    <p:extLst>
      <p:ext uri="{BB962C8B-B14F-4D97-AF65-F5344CB8AC3E}">
        <p14:creationId xmlns:p14="http://schemas.microsoft.com/office/powerpoint/2010/main" val="214402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3937267" y="615352"/>
            <a:ext cx="4317465" cy="646331"/>
          </a:xfrm>
          <a:prstGeom prst="rect">
            <a:avLst/>
          </a:prstGeom>
          <a:noFill/>
        </p:spPr>
        <p:txBody>
          <a:bodyPr wrap="square" lIns="91440" tIns="45720" rIns="91440" bIns="45720" rtlCol="0" anchor="t">
            <a:spAutoFit/>
          </a:bodyPr>
          <a:lstStyle/>
          <a:p>
            <a:r>
              <a:rPr lang="en-US" sz="3600" b="1">
                <a:latin typeface="Adobe Devanagari"/>
              </a:rPr>
              <a:t>RESEARCH PROBLEM</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5" name="Rectangle 4">
            <a:extLst>
              <a:ext uri="{FF2B5EF4-FFF2-40B4-BE49-F238E27FC236}">
                <a16:creationId xmlns:a16="http://schemas.microsoft.com/office/drawing/2014/main" id="{2A88B21C-146D-5134-DA1E-F68033E0F05E}"/>
              </a:ext>
            </a:extLst>
          </p:cNvPr>
          <p:cNvSpPr/>
          <p:nvPr/>
        </p:nvSpPr>
        <p:spPr>
          <a:xfrm>
            <a:off x="277301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err="1">
                <a:solidFill>
                  <a:schemeClr val="tx1"/>
                </a:solidFill>
              </a:rPr>
              <a:t>Jayawardhana</a:t>
            </a:r>
            <a:r>
              <a:rPr lang="en-US" sz="1800" b="1">
                <a:solidFill>
                  <a:schemeClr val="tx1"/>
                </a:solidFill>
              </a:rPr>
              <a:t>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8" name="TextBox 7">
            <a:extLst>
              <a:ext uri="{FF2B5EF4-FFF2-40B4-BE49-F238E27FC236}">
                <a16:creationId xmlns:a16="http://schemas.microsoft.com/office/drawing/2014/main" id="{F6E0C42C-B127-C035-A742-E9BF491A0127}"/>
              </a:ext>
            </a:extLst>
          </p:cNvPr>
          <p:cNvSpPr txBox="1"/>
          <p:nvPr/>
        </p:nvSpPr>
        <p:spPr>
          <a:xfrm>
            <a:off x="1010065" y="2828835"/>
            <a:ext cx="4935305" cy="1200329"/>
          </a:xfrm>
          <a:prstGeom prst="rect">
            <a:avLst/>
          </a:prstGeom>
          <a:noFill/>
        </p:spPr>
        <p:txBody>
          <a:bodyPr wrap="square" rtlCol="0">
            <a:spAutoFit/>
          </a:bodyPr>
          <a:lstStyle/>
          <a:p>
            <a:pPr marL="342900" indent="-342900">
              <a:buFont typeface="Arial" panose="020B0604020202020204" pitchFamily="34" charset="0"/>
              <a:buChar char="•"/>
            </a:pPr>
            <a:r>
              <a:rPr lang="en-US" sz="2400"/>
              <a:t>Why did it happen?</a:t>
            </a:r>
          </a:p>
          <a:p>
            <a:pPr marL="342900" indent="-342900">
              <a:buFont typeface="Arial" panose="020B0604020202020204" pitchFamily="34" charset="0"/>
              <a:buChar char="•"/>
            </a:pPr>
            <a:r>
              <a:rPr lang="en-US" sz="2400"/>
              <a:t>What will happen?</a:t>
            </a:r>
          </a:p>
          <a:p>
            <a:pPr marL="342900" indent="-342900">
              <a:buFont typeface="Arial" panose="020B0604020202020204" pitchFamily="34" charset="0"/>
              <a:buChar char="•"/>
            </a:pPr>
            <a:r>
              <a:rPr lang="en-US" sz="2400"/>
              <a:t>What is the best that can happen?</a:t>
            </a:r>
          </a:p>
        </p:txBody>
      </p:sp>
      <p:pic>
        <p:nvPicPr>
          <p:cNvPr id="3" name="Picture 2" descr="A diagram of a graph&#10;&#10;Description automatically generated">
            <a:extLst>
              <a:ext uri="{FF2B5EF4-FFF2-40B4-BE49-F238E27FC236}">
                <a16:creationId xmlns:a16="http://schemas.microsoft.com/office/drawing/2014/main" id="{67D016CC-526B-A689-EBD1-19BA370DD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370" y="1912168"/>
            <a:ext cx="6033349" cy="3393758"/>
          </a:xfrm>
          <a:prstGeom prst="rect">
            <a:avLst/>
          </a:prstGeom>
        </p:spPr>
      </p:pic>
    </p:spTree>
    <p:extLst>
      <p:ext uri="{BB962C8B-B14F-4D97-AF65-F5344CB8AC3E}">
        <p14:creationId xmlns:p14="http://schemas.microsoft.com/office/powerpoint/2010/main" val="365456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463917" y="245581"/>
            <a:ext cx="3264166" cy="646331"/>
          </a:xfrm>
          <a:prstGeom prst="rect">
            <a:avLst/>
          </a:prstGeom>
          <a:noFill/>
        </p:spPr>
        <p:txBody>
          <a:bodyPr wrap="square" rtlCol="0">
            <a:spAutoFit/>
          </a:bodyPr>
          <a:lstStyle/>
          <a:p>
            <a:r>
              <a:rPr lang="en-US" sz="3600" b="1">
                <a:latin typeface="Adobe Devanagari"/>
              </a:rPr>
              <a:t>SUB OBJECTVES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5" name="Rectangle 4">
            <a:extLst>
              <a:ext uri="{FF2B5EF4-FFF2-40B4-BE49-F238E27FC236}">
                <a16:creationId xmlns:a16="http://schemas.microsoft.com/office/drawing/2014/main" id="{2A88B21C-146D-5134-DA1E-F68033E0F05E}"/>
              </a:ext>
            </a:extLst>
          </p:cNvPr>
          <p:cNvSpPr/>
          <p:nvPr/>
        </p:nvSpPr>
        <p:spPr>
          <a:xfrm>
            <a:off x="277301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err="1">
                <a:solidFill>
                  <a:schemeClr val="tx1"/>
                </a:solidFill>
              </a:rPr>
              <a:t>Jayawardhana</a:t>
            </a:r>
            <a:r>
              <a:rPr lang="en-US" sz="1800" b="1">
                <a:solidFill>
                  <a:schemeClr val="tx1"/>
                </a:solidFill>
              </a:rPr>
              <a:t>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4ED193B7-CBD7-08AF-779A-2E5060BE7580}"/>
              </a:ext>
            </a:extLst>
          </p:cNvPr>
          <p:cNvSpPr txBox="1"/>
          <p:nvPr/>
        </p:nvSpPr>
        <p:spPr>
          <a:xfrm>
            <a:off x="1419726" y="1985367"/>
            <a:ext cx="930041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a:cs typeface="Calibri"/>
              </a:rPr>
              <a:t>Analyzing the content to understand the meaning of the content</a:t>
            </a:r>
          </a:p>
          <a:p>
            <a:pPr marL="285750" indent="-285750">
              <a:buFont typeface="Arial" panose="020B0604020202020204" pitchFamily="34" charset="0"/>
              <a:buChar char="•"/>
            </a:pPr>
            <a:endParaRPr lang="en-US" sz="2000">
              <a:cs typeface="Calibri"/>
            </a:endParaRPr>
          </a:p>
          <a:p>
            <a:pPr marL="285750" indent="-285750">
              <a:buFont typeface="Arial" panose="020B0604020202020204" pitchFamily="34" charset="0"/>
              <a:buChar char="•"/>
            </a:pPr>
            <a:r>
              <a:rPr lang="en-US" sz="2000">
                <a:cs typeface="Calibri"/>
              </a:rPr>
              <a:t>Providing information on the likelihood of events and the capacity to find both obvious and covert incidences.</a:t>
            </a:r>
          </a:p>
          <a:p>
            <a:pPr marL="285750" indent="-285750">
              <a:buFont typeface="Arial" panose="020B0604020202020204" pitchFamily="34" charset="0"/>
              <a:buChar char="•"/>
            </a:pPr>
            <a:endParaRPr lang="en-US" sz="2000">
              <a:cs typeface="Calibri"/>
            </a:endParaRPr>
          </a:p>
          <a:p>
            <a:pPr marL="285750" indent="-285750">
              <a:buFont typeface="Arial" panose="020B0604020202020204" pitchFamily="34" charset="0"/>
              <a:buChar char="•"/>
            </a:pPr>
            <a:r>
              <a:rPr lang="en-US" sz="2000">
                <a:cs typeface="Calibri"/>
              </a:rPr>
              <a:t>Simplifying a complex subject to facilitate better comprehension.</a:t>
            </a:r>
          </a:p>
        </p:txBody>
      </p:sp>
    </p:spTree>
    <p:extLst>
      <p:ext uri="{BB962C8B-B14F-4D97-AF65-F5344CB8AC3E}">
        <p14:creationId xmlns:p14="http://schemas.microsoft.com/office/powerpoint/2010/main" val="1012883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115457" y="245581"/>
            <a:ext cx="3960476" cy="646331"/>
          </a:xfrm>
          <a:prstGeom prst="rect">
            <a:avLst/>
          </a:prstGeom>
          <a:noFill/>
        </p:spPr>
        <p:txBody>
          <a:bodyPr wrap="square" rtlCol="0">
            <a:spAutoFit/>
          </a:bodyPr>
          <a:lstStyle/>
          <a:p>
            <a:r>
              <a:rPr lang="en-US" sz="3600" b="1">
                <a:latin typeface="Adobe Devanagari"/>
              </a:rPr>
              <a:t>METHODOLOGY</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5" name="Rectangle 4">
            <a:extLst>
              <a:ext uri="{FF2B5EF4-FFF2-40B4-BE49-F238E27FC236}">
                <a16:creationId xmlns:a16="http://schemas.microsoft.com/office/drawing/2014/main" id="{2A88B21C-146D-5134-DA1E-F68033E0F05E}"/>
              </a:ext>
            </a:extLst>
          </p:cNvPr>
          <p:cNvSpPr/>
          <p:nvPr/>
        </p:nvSpPr>
        <p:spPr>
          <a:xfrm>
            <a:off x="277301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err="1">
                <a:solidFill>
                  <a:schemeClr val="tx1"/>
                </a:solidFill>
              </a:rPr>
              <a:t>Jayawardhana</a:t>
            </a:r>
            <a:r>
              <a:rPr lang="en-US" sz="1800" b="1">
                <a:solidFill>
                  <a:schemeClr val="tx1"/>
                </a:solidFill>
              </a:rPr>
              <a:t>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pic>
        <p:nvPicPr>
          <p:cNvPr id="10" name="Picture 9" descr="A diagram of a software flow&#10;&#10;Description automatically generated">
            <a:extLst>
              <a:ext uri="{FF2B5EF4-FFF2-40B4-BE49-F238E27FC236}">
                <a16:creationId xmlns:a16="http://schemas.microsoft.com/office/drawing/2014/main" id="{5467650A-D3CB-1BD4-343F-EE7D5ACF4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917" y="1073150"/>
            <a:ext cx="6788482" cy="4711700"/>
          </a:xfrm>
          <a:prstGeom prst="rect">
            <a:avLst/>
          </a:prstGeom>
        </p:spPr>
      </p:pic>
    </p:spTree>
    <p:extLst>
      <p:ext uri="{BB962C8B-B14F-4D97-AF65-F5344CB8AC3E}">
        <p14:creationId xmlns:p14="http://schemas.microsoft.com/office/powerpoint/2010/main" val="147943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1681162" y="245581"/>
            <a:ext cx="8829675" cy="646331"/>
          </a:xfrm>
          <a:prstGeom prst="rect">
            <a:avLst/>
          </a:prstGeom>
          <a:noFill/>
        </p:spPr>
        <p:txBody>
          <a:bodyPr wrap="square" rtlCol="0">
            <a:spAutoFit/>
          </a:bodyPr>
          <a:lstStyle/>
          <a:p>
            <a:r>
              <a:rPr lang="en-US" sz="3600" b="1">
                <a:latin typeface="Adobe Devanagari"/>
              </a:rPr>
              <a:t>TOOLS AND TECHNOLOGY AND ALGORITHMS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5" name="Rectangle 4">
            <a:extLst>
              <a:ext uri="{FF2B5EF4-FFF2-40B4-BE49-F238E27FC236}">
                <a16:creationId xmlns:a16="http://schemas.microsoft.com/office/drawing/2014/main" id="{2A88B21C-146D-5134-DA1E-F68033E0F05E}"/>
              </a:ext>
            </a:extLst>
          </p:cNvPr>
          <p:cNvSpPr/>
          <p:nvPr/>
        </p:nvSpPr>
        <p:spPr>
          <a:xfrm>
            <a:off x="277301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a:solidFill>
                  <a:schemeClr val="tx1"/>
                </a:solidFill>
              </a:rPr>
              <a:t>Jayawardhana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B06FF49A-F4D5-72FA-C507-A18073082274}"/>
              </a:ext>
            </a:extLst>
          </p:cNvPr>
          <p:cNvSpPr txBox="1"/>
          <p:nvPr/>
        </p:nvSpPr>
        <p:spPr>
          <a:xfrm>
            <a:off x="933597" y="1270654"/>
            <a:ext cx="4562001" cy="51706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Arial"/>
              </a:rPr>
              <a:t>Technologies</a:t>
            </a:r>
            <a:endParaRPr lang="en-US" b="1">
              <a:cs typeface="Calibri"/>
            </a:endParaRPr>
          </a:p>
          <a:p>
            <a:pPr marL="742950" lvl="1" indent="-285750">
              <a:buFont typeface="Arial"/>
              <a:buChar char="•"/>
            </a:pPr>
            <a:r>
              <a:rPr lang="en-US" sz="1600">
                <a:latin typeface="Arial"/>
                <a:cs typeface="Arial"/>
              </a:rPr>
              <a:t>Natural Language Processing (NLP)</a:t>
            </a:r>
            <a:endParaRPr lang="en-US" sz="1600">
              <a:ea typeface="Calibri" panose="020F0502020204030204"/>
              <a:cs typeface="Calibri"/>
            </a:endParaRPr>
          </a:p>
          <a:p>
            <a:pPr marL="742950" lvl="1" indent="-285750">
              <a:buFont typeface="Arial"/>
              <a:buChar char="•"/>
            </a:pPr>
            <a:r>
              <a:rPr lang="en-US" sz="1600">
                <a:latin typeface="Arial"/>
                <a:cs typeface="Arial"/>
              </a:rPr>
              <a:t>Generative AI</a:t>
            </a:r>
            <a:endParaRPr lang="en-US" sz="1600">
              <a:ea typeface="Calibri" panose="020F0502020204030204"/>
              <a:cs typeface="Calibri"/>
            </a:endParaRPr>
          </a:p>
          <a:p>
            <a:pPr marL="742950" lvl="1" indent="-285750">
              <a:buFont typeface="Arial"/>
              <a:buChar char="•"/>
            </a:pPr>
            <a:r>
              <a:rPr lang="en-US" sz="1600">
                <a:latin typeface="Arial"/>
                <a:cs typeface="Arial"/>
              </a:rPr>
              <a:t>Predictive modeling</a:t>
            </a:r>
            <a:endParaRPr lang="en-US" sz="1600">
              <a:ea typeface="Calibri" panose="020F0502020204030204"/>
              <a:cs typeface="Calibri"/>
            </a:endParaRPr>
          </a:p>
          <a:p>
            <a:pPr marL="285750" indent="-285750">
              <a:buFont typeface="Arial"/>
              <a:buChar char="•"/>
            </a:pPr>
            <a:endParaRPr lang="en-US" sz="1600">
              <a:latin typeface="Arial"/>
              <a:cs typeface="Arial"/>
            </a:endParaRPr>
          </a:p>
          <a:p>
            <a:r>
              <a:rPr lang="en-US" b="1">
                <a:latin typeface="Arial"/>
                <a:cs typeface="Arial"/>
              </a:rPr>
              <a:t>Tools</a:t>
            </a:r>
            <a:endParaRPr lang="en-US" b="1">
              <a:cs typeface="Calibri"/>
            </a:endParaRPr>
          </a:p>
          <a:p>
            <a:pPr marL="742950" lvl="1" indent="-285750">
              <a:buFont typeface="Arial"/>
              <a:buChar char="•"/>
            </a:pPr>
            <a:r>
              <a:rPr lang="en-US" sz="1600">
                <a:latin typeface="Arial"/>
                <a:cs typeface="Arial"/>
              </a:rPr>
              <a:t>Visual Studio Code</a:t>
            </a:r>
            <a:endParaRPr lang="en-US" sz="1600">
              <a:ea typeface="Calibri" panose="020F0502020204030204"/>
              <a:cs typeface="Calibri"/>
            </a:endParaRPr>
          </a:p>
          <a:p>
            <a:pPr marL="742950" lvl="1" indent="-285750">
              <a:buFont typeface="Arial"/>
              <a:buChar char="•"/>
            </a:pPr>
            <a:r>
              <a:rPr lang="en-US" sz="1600" err="1">
                <a:latin typeface="Arial"/>
                <a:cs typeface="Arial"/>
              </a:rPr>
              <a:t>Github</a:t>
            </a:r>
            <a:endParaRPr lang="en-US" sz="1600">
              <a:ea typeface="Calibri" panose="020F0502020204030204"/>
              <a:cs typeface="Calibri"/>
            </a:endParaRPr>
          </a:p>
          <a:p>
            <a:pPr marL="742950" lvl="1" indent="-285750">
              <a:buFont typeface="Arial"/>
              <a:buChar char="•"/>
            </a:pPr>
            <a:r>
              <a:rPr lang="en-US" sz="1600">
                <a:latin typeface="Arial"/>
                <a:cs typeface="Arial"/>
              </a:rPr>
              <a:t>React Agent</a:t>
            </a:r>
            <a:endParaRPr lang="en-US" sz="1600">
              <a:ea typeface="Calibri" panose="020F0502020204030204"/>
              <a:cs typeface="Calibri"/>
            </a:endParaRPr>
          </a:p>
          <a:p>
            <a:pPr marL="742950" lvl="1" indent="-285750">
              <a:buFont typeface="Arial"/>
              <a:buChar char="•"/>
            </a:pPr>
            <a:r>
              <a:rPr lang="en-US" sz="1600" err="1">
                <a:latin typeface="Arial"/>
                <a:cs typeface="Arial"/>
              </a:rPr>
              <a:t>Langchain</a:t>
            </a:r>
            <a:endParaRPr lang="en-US" sz="1600">
              <a:ea typeface="Calibri" panose="020F0502020204030204"/>
              <a:cs typeface="Calibri"/>
            </a:endParaRPr>
          </a:p>
          <a:p>
            <a:pPr marL="742950" lvl="1" indent="-285750">
              <a:buFont typeface="Arial"/>
              <a:buChar char="•"/>
            </a:pPr>
            <a:r>
              <a:rPr lang="en-US" sz="1600">
                <a:latin typeface="Arial"/>
                <a:cs typeface="Arial"/>
              </a:rPr>
              <a:t>Angular</a:t>
            </a:r>
            <a:endParaRPr lang="en-US" sz="1600">
              <a:ea typeface="Calibri" panose="020F0502020204030204"/>
              <a:cs typeface="Calibri"/>
            </a:endParaRPr>
          </a:p>
          <a:p>
            <a:pPr marL="742950" lvl="1" indent="-285750">
              <a:buFont typeface="Arial"/>
              <a:buChar char="•"/>
            </a:pPr>
            <a:r>
              <a:rPr lang="en-US" sz="1600" err="1">
                <a:latin typeface="Arial"/>
                <a:cs typeface="Arial"/>
              </a:rPr>
              <a:t>xAI</a:t>
            </a:r>
            <a:endParaRPr lang="en-US" sz="1600">
              <a:ea typeface="Calibri" panose="020F0502020204030204"/>
              <a:cs typeface="Calibri"/>
            </a:endParaRPr>
          </a:p>
          <a:p>
            <a:pPr marL="742950" lvl="1" indent="-285750">
              <a:buFont typeface="Arial"/>
              <a:buChar char="•"/>
            </a:pPr>
            <a:r>
              <a:rPr lang="en-US" sz="1600">
                <a:latin typeface="Arial"/>
                <a:cs typeface="Arial"/>
              </a:rPr>
              <a:t>Python</a:t>
            </a:r>
            <a:endParaRPr lang="en-US" sz="1600">
              <a:ea typeface="Calibri" panose="020F0502020204030204"/>
              <a:cs typeface="Calibri"/>
            </a:endParaRPr>
          </a:p>
          <a:p>
            <a:pPr marL="285750" indent="-285750">
              <a:buFont typeface="Arial"/>
              <a:buChar char="•"/>
            </a:pPr>
            <a:endParaRPr lang="en-US" sz="1600">
              <a:latin typeface="Arial"/>
              <a:cs typeface="Arial"/>
            </a:endParaRPr>
          </a:p>
          <a:p>
            <a:r>
              <a:rPr lang="en-US" b="1">
                <a:latin typeface="Arial"/>
                <a:cs typeface="Arial"/>
              </a:rPr>
              <a:t>Algorithms</a:t>
            </a:r>
            <a:endParaRPr lang="en-US" b="1">
              <a:cs typeface="Calibri"/>
            </a:endParaRPr>
          </a:p>
          <a:p>
            <a:pPr marL="742950" lvl="1" indent="-285750">
              <a:buFont typeface="Arial"/>
              <a:buChar char="•"/>
            </a:pPr>
            <a:r>
              <a:rPr lang="en-US" sz="1600">
                <a:solidFill>
                  <a:srgbClr val="040C28"/>
                </a:solidFill>
                <a:latin typeface="Arial"/>
                <a:cs typeface="Arial"/>
              </a:rPr>
              <a:t>Linear Regression</a:t>
            </a:r>
            <a:endParaRPr lang="en-US" sz="1600">
              <a:ea typeface="Calibri" panose="020F0502020204030204"/>
              <a:cs typeface="Calibri"/>
            </a:endParaRPr>
          </a:p>
          <a:p>
            <a:pPr marL="742950" lvl="1" indent="-285750">
              <a:buFont typeface="Arial"/>
              <a:buChar char="•"/>
            </a:pPr>
            <a:r>
              <a:rPr lang="en-US" sz="1600">
                <a:solidFill>
                  <a:srgbClr val="040C28"/>
                </a:solidFill>
                <a:latin typeface="Arial"/>
                <a:cs typeface="Arial"/>
              </a:rPr>
              <a:t>Logistic Regression</a:t>
            </a:r>
            <a:endParaRPr lang="en-US" sz="1600">
              <a:ea typeface="Calibri" panose="020F0502020204030204"/>
              <a:cs typeface="Calibri"/>
            </a:endParaRPr>
          </a:p>
          <a:p>
            <a:pPr marL="742950" lvl="1" indent="-285750">
              <a:buFont typeface="Arial"/>
              <a:buChar char="•"/>
            </a:pPr>
            <a:r>
              <a:rPr lang="en-US" sz="1600">
                <a:solidFill>
                  <a:srgbClr val="040C28"/>
                </a:solidFill>
                <a:latin typeface="Arial"/>
                <a:cs typeface="Arial"/>
              </a:rPr>
              <a:t>Linear Discriminant Analysis</a:t>
            </a:r>
            <a:endParaRPr lang="en-US" sz="1600">
              <a:ea typeface="Calibri" panose="020F0502020204030204"/>
              <a:cs typeface="Calibri"/>
            </a:endParaRPr>
          </a:p>
          <a:p>
            <a:br>
              <a:rPr lang="en-US"/>
            </a:br>
            <a:endParaRPr lang="en-US"/>
          </a:p>
        </p:txBody>
      </p:sp>
      <p:pic>
        <p:nvPicPr>
          <p:cNvPr id="8" name="Picture 8" descr="A black text on a white background&#10;&#10;Description automatically generated">
            <a:extLst>
              <a:ext uri="{FF2B5EF4-FFF2-40B4-BE49-F238E27FC236}">
                <a16:creationId xmlns:a16="http://schemas.microsoft.com/office/drawing/2014/main" id="{DD0AA5D6-47A2-D97F-1405-AA4312DF30D9}"/>
              </a:ext>
            </a:extLst>
          </p:cNvPr>
          <p:cNvPicPr>
            <a:picLocks noChangeAspect="1"/>
          </p:cNvPicPr>
          <p:nvPr/>
        </p:nvPicPr>
        <p:blipFill>
          <a:blip r:embed="rId3"/>
          <a:stretch>
            <a:fillRect/>
          </a:stretch>
        </p:blipFill>
        <p:spPr>
          <a:xfrm>
            <a:off x="6438746" y="4067475"/>
            <a:ext cx="2084072" cy="429868"/>
          </a:xfrm>
          <a:prstGeom prst="rect">
            <a:avLst/>
          </a:prstGeom>
        </p:spPr>
      </p:pic>
      <p:pic>
        <p:nvPicPr>
          <p:cNvPr id="10" name="Picture 10" descr="A red text on a white background&#10;&#10;Description automatically generated">
            <a:extLst>
              <a:ext uri="{FF2B5EF4-FFF2-40B4-BE49-F238E27FC236}">
                <a16:creationId xmlns:a16="http://schemas.microsoft.com/office/drawing/2014/main" id="{1B57FDED-BC9A-FA82-A19A-637992247479}"/>
              </a:ext>
            </a:extLst>
          </p:cNvPr>
          <p:cNvPicPr>
            <a:picLocks noChangeAspect="1"/>
          </p:cNvPicPr>
          <p:nvPr/>
        </p:nvPicPr>
        <p:blipFill>
          <a:blip r:embed="rId4"/>
          <a:stretch>
            <a:fillRect/>
          </a:stretch>
        </p:blipFill>
        <p:spPr>
          <a:xfrm>
            <a:off x="6571129" y="3245214"/>
            <a:ext cx="1531471" cy="432795"/>
          </a:xfrm>
          <a:prstGeom prst="rect">
            <a:avLst/>
          </a:prstGeom>
        </p:spPr>
      </p:pic>
      <p:pic>
        <p:nvPicPr>
          <p:cNvPr id="12" name="Picture 12" descr="A close-up of a logo&#10;&#10;Description automatically generated">
            <a:extLst>
              <a:ext uri="{FF2B5EF4-FFF2-40B4-BE49-F238E27FC236}">
                <a16:creationId xmlns:a16="http://schemas.microsoft.com/office/drawing/2014/main" id="{9F1B6050-16BC-2380-C078-2CCB43B1C422}"/>
              </a:ext>
            </a:extLst>
          </p:cNvPr>
          <p:cNvPicPr>
            <a:picLocks noChangeAspect="1"/>
          </p:cNvPicPr>
          <p:nvPr/>
        </p:nvPicPr>
        <p:blipFill>
          <a:blip r:embed="rId5"/>
          <a:stretch>
            <a:fillRect/>
          </a:stretch>
        </p:blipFill>
        <p:spPr>
          <a:xfrm>
            <a:off x="6429195" y="4740123"/>
            <a:ext cx="2235201" cy="754985"/>
          </a:xfrm>
          <a:prstGeom prst="rect">
            <a:avLst/>
          </a:prstGeom>
        </p:spPr>
      </p:pic>
      <p:pic>
        <p:nvPicPr>
          <p:cNvPr id="14" name="Picture 14" descr="A logo of a brain with a keyhole&#10;&#10;Description automatically generated">
            <a:extLst>
              <a:ext uri="{FF2B5EF4-FFF2-40B4-BE49-F238E27FC236}">
                <a16:creationId xmlns:a16="http://schemas.microsoft.com/office/drawing/2014/main" id="{29437A1D-B620-006E-A1C5-2EBB64FFC5BD}"/>
              </a:ext>
            </a:extLst>
          </p:cNvPr>
          <p:cNvPicPr>
            <a:picLocks noChangeAspect="1"/>
          </p:cNvPicPr>
          <p:nvPr/>
        </p:nvPicPr>
        <p:blipFill>
          <a:blip r:embed="rId6"/>
          <a:stretch>
            <a:fillRect/>
          </a:stretch>
        </p:blipFill>
        <p:spPr>
          <a:xfrm>
            <a:off x="6875334" y="1723886"/>
            <a:ext cx="1112966" cy="1131862"/>
          </a:xfrm>
          <a:prstGeom prst="rect">
            <a:avLst/>
          </a:prstGeom>
        </p:spPr>
      </p:pic>
      <p:pic>
        <p:nvPicPr>
          <p:cNvPr id="16" name="Picture 15" descr="A black letter x&#10;&#10;Description automatically generated">
            <a:extLst>
              <a:ext uri="{FF2B5EF4-FFF2-40B4-BE49-F238E27FC236}">
                <a16:creationId xmlns:a16="http://schemas.microsoft.com/office/drawing/2014/main" id="{1DF99B95-C783-B5E3-9D77-8999F4A5CC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8543" y="1548786"/>
            <a:ext cx="1221663" cy="1221663"/>
          </a:xfrm>
          <a:prstGeom prst="rect">
            <a:avLst/>
          </a:prstGeom>
        </p:spPr>
      </p:pic>
      <p:pic>
        <p:nvPicPr>
          <p:cNvPr id="18" name="Picture 17" descr="A logo with a cat in the middle&#10;&#10;Description automatically generated">
            <a:extLst>
              <a:ext uri="{FF2B5EF4-FFF2-40B4-BE49-F238E27FC236}">
                <a16:creationId xmlns:a16="http://schemas.microsoft.com/office/drawing/2014/main" id="{6AFDC855-6E94-E040-DC15-FEC2238C28B0}"/>
              </a:ext>
            </a:extLst>
          </p:cNvPr>
          <p:cNvPicPr>
            <a:picLocks noChangeAspect="1"/>
          </p:cNvPicPr>
          <p:nvPr/>
        </p:nvPicPr>
        <p:blipFill rotWithShape="1">
          <a:blip r:embed="rId8">
            <a:extLst>
              <a:ext uri="{28A0092B-C50C-407E-A947-70E740481C1C}">
                <a14:useLocalDpi xmlns:a14="http://schemas.microsoft.com/office/drawing/2010/main" val="0"/>
              </a:ext>
            </a:extLst>
          </a:blip>
          <a:srcRect l="22758" t="493" r="20287" b="7164"/>
          <a:stretch/>
        </p:blipFill>
        <p:spPr>
          <a:xfrm>
            <a:off x="9185448" y="2895593"/>
            <a:ext cx="1114252" cy="1016221"/>
          </a:xfrm>
          <a:prstGeom prst="rect">
            <a:avLst/>
          </a:prstGeom>
        </p:spPr>
      </p:pic>
      <p:cxnSp>
        <p:nvCxnSpPr>
          <p:cNvPr id="20" name="Straight Connector 19">
            <a:extLst>
              <a:ext uri="{FF2B5EF4-FFF2-40B4-BE49-F238E27FC236}">
                <a16:creationId xmlns:a16="http://schemas.microsoft.com/office/drawing/2014/main" id="{803AA072-C234-CEAC-1021-9CB487BDD24A}"/>
              </a:ext>
            </a:extLst>
          </p:cNvPr>
          <p:cNvCxnSpPr/>
          <p:nvPr/>
        </p:nvCxnSpPr>
        <p:spPr>
          <a:xfrm>
            <a:off x="5702300" y="1367263"/>
            <a:ext cx="0" cy="441894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7516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806896" y="2317336"/>
            <a:ext cx="3839244" cy="136497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kern="1200">
                <a:solidFill>
                  <a:schemeClr val="tx1"/>
                </a:solidFill>
                <a:latin typeface="+mj-lt"/>
                <a:ea typeface="+mj-ea"/>
                <a:cs typeface="+mj-cs"/>
              </a:rPr>
              <a:t>FUNCTIONAL REQUIREMENTS</a:t>
            </a:r>
          </a:p>
        </p:txBody>
      </p:sp>
      <p:sp>
        <p:nvSpPr>
          <p:cNvPr id="3" name="TextBox 2">
            <a:extLst>
              <a:ext uri="{FF2B5EF4-FFF2-40B4-BE49-F238E27FC236}">
                <a16:creationId xmlns:a16="http://schemas.microsoft.com/office/drawing/2014/main" id="{17F680F1-48BC-B62C-14C9-4EDBD270976A}"/>
              </a:ext>
            </a:extLst>
          </p:cNvPr>
          <p:cNvSpPr txBox="1"/>
          <p:nvPr/>
        </p:nvSpPr>
        <p:spPr>
          <a:xfrm>
            <a:off x="6294176" y="1942298"/>
            <a:ext cx="4705774" cy="750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66928">
              <a:spcAft>
                <a:spcPts val="600"/>
              </a:spcAft>
            </a:pPr>
            <a:endParaRPr lang="en-US" sz="682" kern="1200">
              <a:solidFill>
                <a:schemeClr val="tx1"/>
              </a:solidFill>
              <a:latin typeface="Arial"/>
              <a:ea typeface="+mn-ea"/>
              <a:cs typeface="Arial"/>
            </a:endParaRPr>
          </a:p>
          <a:p>
            <a:pPr marL="177165" indent="-177165" defTabSz="566928">
              <a:spcAft>
                <a:spcPts val="600"/>
              </a:spcAft>
              <a:buFont typeface="Arial"/>
              <a:buChar char="•"/>
            </a:pPr>
            <a:endParaRPr lang="en-US" sz="992" kern="1200">
              <a:solidFill>
                <a:schemeClr val="tx1"/>
              </a:solidFill>
              <a:latin typeface="Arial"/>
              <a:ea typeface="+mn-ea"/>
              <a:cs typeface="Arial"/>
            </a:endParaRPr>
          </a:p>
          <a:p>
            <a:pPr algn="l">
              <a:spcAft>
                <a:spcPts val="600"/>
              </a:spcAft>
            </a:pPr>
            <a:endParaRPr lang="en-US" sz="1600">
              <a:latin typeface="Arial"/>
              <a:cs typeface="Arial"/>
            </a:endParaRPr>
          </a:p>
        </p:txBody>
      </p:sp>
      <p:sp>
        <p:nvSpPr>
          <p:cNvPr id="5" name="TextBox 4">
            <a:extLst>
              <a:ext uri="{FF2B5EF4-FFF2-40B4-BE49-F238E27FC236}">
                <a16:creationId xmlns:a16="http://schemas.microsoft.com/office/drawing/2014/main" id="{25C11937-ACE8-FD0E-FB5C-F519A2E91B05}"/>
              </a:ext>
            </a:extLst>
          </p:cNvPr>
          <p:cNvSpPr txBox="1"/>
          <p:nvPr/>
        </p:nvSpPr>
        <p:spPr>
          <a:xfrm>
            <a:off x="4636942" y="1942298"/>
            <a:ext cx="7066004" cy="2278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800">
                <a:latin typeface="Arial"/>
                <a:cs typeface="Arial"/>
              </a:rPr>
              <a:t>Accurately identify the information related to</a:t>
            </a:r>
          </a:p>
          <a:p>
            <a:pPr>
              <a:lnSpc>
                <a:spcPct val="150000"/>
              </a:lnSpc>
            </a:pPr>
            <a:r>
              <a:rPr lang="en-US" sz="1800">
                <a:latin typeface="Arial"/>
                <a:cs typeface="Arial"/>
              </a:rPr>
              <a:t> a particular question</a:t>
            </a:r>
            <a:endParaRPr lang="en-US" sz="1800">
              <a:ea typeface="Calibri"/>
              <a:cs typeface="Calibri"/>
            </a:endParaRPr>
          </a:p>
          <a:p>
            <a:pPr marL="177165" indent="-177165" defTabSz="566928">
              <a:lnSpc>
                <a:spcPct val="150000"/>
              </a:lnSpc>
              <a:spcAft>
                <a:spcPts val="600"/>
              </a:spcAft>
              <a:buFont typeface="Arial"/>
              <a:buChar char="•"/>
            </a:pPr>
            <a:r>
              <a:rPr lang="en-US" sz="1800">
                <a:latin typeface="Arial"/>
                <a:cs typeface="Arial"/>
              </a:rPr>
              <a:t>Less response time</a:t>
            </a:r>
            <a:endParaRPr lang="en-US" kern="1200">
              <a:solidFill>
                <a:schemeClr val="tx1"/>
              </a:solidFill>
              <a:ea typeface="+mn-ea"/>
              <a:cs typeface="Arial"/>
            </a:endParaRPr>
          </a:p>
          <a:p>
            <a:pPr marL="177165" indent="-177165" defTabSz="566928">
              <a:lnSpc>
                <a:spcPct val="150000"/>
              </a:lnSpc>
              <a:spcAft>
                <a:spcPts val="600"/>
              </a:spcAft>
              <a:buFont typeface="Arial"/>
              <a:buChar char="•"/>
            </a:pPr>
            <a:r>
              <a:rPr lang="en-US" sz="1800">
                <a:latin typeface="Arial"/>
                <a:cs typeface="Arial"/>
              </a:rPr>
              <a:t>High Process speed</a:t>
            </a:r>
            <a:endParaRPr lang="en-US" kern="1200">
              <a:solidFill>
                <a:schemeClr val="tx1"/>
              </a:solidFill>
              <a:ea typeface="+mn-ea"/>
              <a:cs typeface="Arial"/>
            </a:endParaRPr>
          </a:p>
          <a:p>
            <a:pPr marL="177165" indent="-177165" defTabSz="566928">
              <a:lnSpc>
                <a:spcPct val="150000"/>
              </a:lnSpc>
              <a:spcAft>
                <a:spcPts val="600"/>
              </a:spcAft>
              <a:buFont typeface="Arial"/>
              <a:buChar char="•"/>
            </a:pPr>
            <a:r>
              <a:rPr lang="en-US" sz="1800">
                <a:latin typeface="Arial"/>
                <a:cs typeface="Arial"/>
              </a:rPr>
              <a:t>High Capacity</a:t>
            </a:r>
            <a:endParaRPr lang="en-US" kern="1200">
              <a:solidFill>
                <a:schemeClr val="tx1"/>
              </a:solidFill>
              <a:ea typeface="+mn-ea"/>
              <a:cs typeface="Arial"/>
            </a:endParaRPr>
          </a:p>
        </p:txBody>
      </p:sp>
      <p:pic>
        <p:nvPicPr>
          <p:cNvPr id="7" name="Picture 6" descr="A close up of a sign&#10;&#10;Description automatically generated">
            <a:extLst>
              <a:ext uri="{FF2B5EF4-FFF2-40B4-BE49-F238E27FC236}">
                <a16:creationId xmlns:a16="http://schemas.microsoft.com/office/drawing/2014/main" id="{9955CCE8-2513-CAA5-C417-D0B1E0BF4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9" name="Date Placeholder 8">
            <a:extLst>
              <a:ext uri="{FF2B5EF4-FFF2-40B4-BE49-F238E27FC236}">
                <a16:creationId xmlns:a16="http://schemas.microsoft.com/office/drawing/2014/main" id="{3402FA2D-EFC1-579A-48FD-D2A86FC5A599}"/>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10" name="Rectangle 9">
            <a:extLst>
              <a:ext uri="{FF2B5EF4-FFF2-40B4-BE49-F238E27FC236}">
                <a16:creationId xmlns:a16="http://schemas.microsoft.com/office/drawing/2014/main" id="{B64DACD2-F24C-EE3B-9989-6C34B7716E1A}"/>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a:solidFill>
                  <a:schemeClr val="tx1"/>
                </a:solidFill>
              </a:rPr>
              <a:t>Jayawardhana J.D.N.T </a:t>
            </a:r>
            <a:r>
              <a:rPr lang="en-US" sz="1800">
                <a:solidFill>
                  <a:schemeClr val="tx1"/>
                </a:solidFill>
              </a:rPr>
              <a:t>|   </a:t>
            </a:r>
            <a:r>
              <a:rPr lang="en-US">
                <a:solidFill>
                  <a:schemeClr val="tx1"/>
                </a:solidFill>
              </a:rPr>
              <a:t>2023-24-043</a:t>
            </a:r>
            <a:endParaRPr lang="en-US" sz="1800" b="0">
              <a:solidFill>
                <a:schemeClr val="tx1"/>
              </a:solidFill>
            </a:endParaRPr>
          </a:p>
        </p:txBody>
      </p:sp>
      <p:cxnSp>
        <p:nvCxnSpPr>
          <p:cNvPr id="11" name="Straight Connector 10">
            <a:extLst>
              <a:ext uri="{FF2B5EF4-FFF2-40B4-BE49-F238E27FC236}">
                <a16:creationId xmlns:a16="http://schemas.microsoft.com/office/drawing/2014/main" id="{EFDB5BF3-1FF7-74FF-A98F-E0BA73945EE9}"/>
              </a:ext>
            </a:extLst>
          </p:cNvPr>
          <p:cNvCxnSpPr/>
          <p:nvPr/>
        </p:nvCxnSpPr>
        <p:spPr>
          <a:xfrm>
            <a:off x="4330700" y="1021273"/>
            <a:ext cx="0" cy="441894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680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602295" y="2317336"/>
            <a:ext cx="3839244" cy="136497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kern="1200">
                <a:solidFill>
                  <a:schemeClr val="tx1"/>
                </a:solidFill>
                <a:latin typeface="+mj-lt"/>
                <a:ea typeface="+mj-ea"/>
                <a:cs typeface="+mj-cs"/>
              </a:rPr>
              <a:t>NON-FUNCTIONAL REQUIREMENTS</a:t>
            </a:r>
          </a:p>
        </p:txBody>
      </p:sp>
      <p:sp>
        <p:nvSpPr>
          <p:cNvPr id="3" name="TextBox 2">
            <a:extLst>
              <a:ext uri="{FF2B5EF4-FFF2-40B4-BE49-F238E27FC236}">
                <a16:creationId xmlns:a16="http://schemas.microsoft.com/office/drawing/2014/main" id="{17F680F1-48BC-B62C-14C9-4EDBD270976A}"/>
              </a:ext>
            </a:extLst>
          </p:cNvPr>
          <p:cNvSpPr txBox="1"/>
          <p:nvPr/>
        </p:nvSpPr>
        <p:spPr>
          <a:xfrm>
            <a:off x="6294176" y="1942298"/>
            <a:ext cx="4705774" cy="750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66928">
              <a:spcAft>
                <a:spcPts val="600"/>
              </a:spcAft>
            </a:pPr>
            <a:endParaRPr lang="en-US" sz="682" kern="1200">
              <a:solidFill>
                <a:schemeClr val="tx1"/>
              </a:solidFill>
              <a:latin typeface="Arial"/>
              <a:ea typeface="+mn-ea"/>
              <a:cs typeface="Arial"/>
            </a:endParaRPr>
          </a:p>
          <a:p>
            <a:pPr marL="177165" indent="-177165" defTabSz="566928">
              <a:spcAft>
                <a:spcPts val="600"/>
              </a:spcAft>
              <a:buFont typeface="Arial"/>
              <a:buChar char="•"/>
            </a:pPr>
            <a:endParaRPr lang="en-US" sz="992" kern="1200">
              <a:solidFill>
                <a:schemeClr val="tx1"/>
              </a:solidFill>
              <a:latin typeface="Arial"/>
              <a:ea typeface="+mn-ea"/>
              <a:cs typeface="Arial"/>
            </a:endParaRPr>
          </a:p>
          <a:p>
            <a:pPr algn="l">
              <a:spcAft>
                <a:spcPts val="600"/>
              </a:spcAft>
            </a:pPr>
            <a:endParaRPr lang="en-US" sz="1600">
              <a:latin typeface="Arial"/>
              <a:cs typeface="Arial"/>
            </a:endParaRPr>
          </a:p>
        </p:txBody>
      </p:sp>
      <p:sp>
        <p:nvSpPr>
          <p:cNvPr id="5" name="TextBox 4">
            <a:extLst>
              <a:ext uri="{FF2B5EF4-FFF2-40B4-BE49-F238E27FC236}">
                <a16:creationId xmlns:a16="http://schemas.microsoft.com/office/drawing/2014/main" id="{25C11937-ACE8-FD0E-FB5C-F519A2E91B05}"/>
              </a:ext>
            </a:extLst>
          </p:cNvPr>
          <p:cNvSpPr txBox="1"/>
          <p:nvPr/>
        </p:nvSpPr>
        <p:spPr>
          <a:xfrm>
            <a:off x="4925443" y="1380729"/>
            <a:ext cx="2892671" cy="34111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7165" indent="-177165" defTabSz="566928">
              <a:lnSpc>
                <a:spcPct val="150000"/>
              </a:lnSpc>
              <a:spcAft>
                <a:spcPts val="600"/>
              </a:spcAft>
              <a:buFont typeface="Arial"/>
              <a:buChar char="•"/>
            </a:pPr>
            <a:r>
              <a:rPr lang="en-US" kern="1200">
                <a:solidFill>
                  <a:schemeClr val="tx1"/>
                </a:solidFill>
                <a:ea typeface="+mn-ea"/>
                <a:cs typeface="Arial"/>
              </a:rPr>
              <a:t>Reliability</a:t>
            </a:r>
            <a:endParaRPr lang="en-US" kern="1200">
              <a:solidFill>
                <a:schemeClr val="tx1"/>
              </a:solidFill>
              <a:ea typeface="+mn-ea"/>
              <a:cs typeface="Calibri" panose="020F0502020204030204"/>
            </a:endParaRPr>
          </a:p>
          <a:p>
            <a:pPr marL="177165" indent="-177165" defTabSz="566928">
              <a:lnSpc>
                <a:spcPct val="150000"/>
              </a:lnSpc>
              <a:spcAft>
                <a:spcPts val="600"/>
              </a:spcAft>
              <a:buFont typeface="Arial"/>
              <a:buChar char="•"/>
            </a:pPr>
            <a:r>
              <a:rPr lang="en-US" kern="1200">
                <a:solidFill>
                  <a:schemeClr val="tx1"/>
                </a:solidFill>
                <a:ea typeface="+mn-ea"/>
                <a:cs typeface="Arial"/>
              </a:rPr>
              <a:t>Realtime</a:t>
            </a:r>
          </a:p>
          <a:p>
            <a:pPr marL="177165" indent="-177165" defTabSz="566928">
              <a:lnSpc>
                <a:spcPct val="150000"/>
              </a:lnSpc>
              <a:spcAft>
                <a:spcPts val="600"/>
              </a:spcAft>
              <a:buFont typeface="Arial"/>
              <a:buChar char="•"/>
            </a:pPr>
            <a:r>
              <a:rPr lang="en-US" kern="1200">
                <a:solidFill>
                  <a:schemeClr val="tx1"/>
                </a:solidFill>
                <a:ea typeface="+mn-ea"/>
                <a:cs typeface="Arial"/>
              </a:rPr>
              <a:t>Availability</a:t>
            </a:r>
          </a:p>
          <a:p>
            <a:pPr marL="177165" indent="-177165" defTabSz="566928">
              <a:lnSpc>
                <a:spcPct val="150000"/>
              </a:lnSpc>
              <a:spcAft>
                <a:spcPts val="600"/>
              </a:spcAft>
              <a:buFont typeface="Arial"/>
              <a:buChar char="•"/>
            </a:pPr>
            <a:r>
              <a:rPr lang="en-US" kern="1200">
                <a:solidFill>
                  <a:schemeClr val="tx1"/>
                </a:solidFill>
                <a:ea typeface="+mn-ea"/>
                <a:cs typeface="Arial"/>
              </a:rPr>
              <a:t>Efficiency</a:t>
            </a:r>
          </a:p>
          <a:p>
            <a:pPr marL="177165" indent="-177165" defTabSz="566928">
              <a:lnSpc>
                <a:spcPct val="150000"/>
              </a:lnSpc>
              <a:spcAft>
                <a:spcPts val="600"/>
              </a:spcAft>
              <a:buFont typeface="Arial"/>
              <a:buChar char="•"/>
            </a:pPr>
            <a:r>
              <a:rPr lang="en-US" kern="1200">
                <a:solidFill>
                  <a:schemeClr val="tx1"/>
                </a:solidFill>
                <a:ea typeface="+mn-ea"/>
                <a:cs typeface="Arial"/>
              </a:rPr>
              <a:t>Accuracy</a:t>
            </a:r>
          </a:p>
          <a:p>
            <a:pPr marL="177165" indent="-177165" defTabSz="566928">
              <a:lnSpc>
                <a:spcPct val="150000"/>
              </a:lnSpc>
              <a:spcAft>
                <a:spcPts val="600"/>
              </a:spcAft>
              <a:buFont typeface="Arial"/>
              <a:buChar char="•"/>
            </a:pPr>
            <a:r>
              <a:rPr lang="en-US" kern="1200">
                <a:solidFill>
                  <a:schemeClr val="tx1"/>
                </a:solidFill>
                <a:ea typeface="+mn-ea"/>
                <a:cs typeface="Arial"/>
              </a:rPr>
              <a:t>Collaborate </a:t>
            </a:r>
          </a:p>
          <a:p>
            <a:pPr marL="177165" indent="-177165" defTabSz="566928">
              <a:lnSpc>
                <a:spcPct val="150000"/>
              </a:lnSpc>
              <a:spcAft>
                <a:spcPts val="600"/>
              </a:spcAft>
              <a:buFont typeface="Arial"/>
              <a:buChar char="•"/>
            </a:pPr>
            <a:r>
              <a:rPr lang="en-US" kern="1200">
                <a:solidFill>
                  <a:schemeClr val="tx1"/>
                </a:solidFill>
                <a:ea typeface="+mn-ea"/>
                <a:cs typeface="Arial"/>
              </a:rPr>
              <a:t>Decision making</a:t>
            </a:r>
            <a:endParaRPr lang="en-US">
              <a:cs typeface="Arial"/>
            </a:endParaRPr>
          </a:p>
        </p:txBody>
      </p:sp>
      <p:pic>
        <p:nvPicPr>
          <p:cNvPr id="7" name="Picture 6" descr="A close up of a sign&#10;&#10;Description automatically generated">
            <a:extLst>
              <a:ext uri="{FF2B5EF4-FFF2-40B4-BE49-F238E27FC236}">
                <a16:creationId xmlns:a16="http://schemas.microsoft.com/office/drawing/2014/main" id="{9955CCE8-2513-CAA5-C417-D0B1E0BF4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9" name="Date Placeholder 8">
            <a:extLst>
              <a:ext uri="{FF2B5EF4-FFF2-40B4-BE49-F238E27FC236}">
                <a16:creationId xmlns:a16="http://schemas.microsoft.com/office/drawing/2014/main" id="{3402FA2D-EFC1-579A-48FD-D2A86FC5A599}"/>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10" name="Rectangle 9">
            <a:extLst>
              <a:ext uri="{FF2B5EF4-FFF2-40B4-BE49-F238E27FC236}">
                <a16:creationId xmlns:a16="http://schemas.microsoft.com/office/drawing/2014/main" id="{B64DACD2-F24C-EE3B-9989-6C34B7716E1A}"/>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a:solidFill>
                  <a:schemeClr val="tx1"/>
                </a:solidFill>
              </a:rPr>
              <a:t>Jayawardhana J.D.N.T </a:t>
            </a:r>
            <a:r>
              <a:rPr lang="en-US" sz="1800">
                <a:solidFill>
                  <a:schemeClr val="tx1"/>
                </a:solidFill>
              </a:rPr>
              <a:t>|   </a:t>
            </a:r>
            <a:r>
              <a:rPr lang="en-US">
                <a:solidFill>
                  <a:schemeClr val="tx1"/>
                </a:solidFill>
              </a:rPr>
              <a:t>2023-24-043</a:t>
            </a:r>
            <a:endParaRPr lang="en-US" sz="1800" b="0">
              <a:solidFill>
                <a:schemeClr val="tx1"/>
              </a:solidFill>
            </a:endParaRPr>
          </a:p>
        </p:txBody>
      </p:sp>
      <p:cxnSp>
        <p:nvCxnSpPr>
          <p:cNvPr id="11" name="Straight Connector 10">
            <a:extLst>
              <a:ext uri="{FF2B5EF4-FFF2-40B4-BE49-F238E27FC236}">
                <a16:creationId xmlns:a16="http://schemas.microsoft.com/office/drawing/2014/main" id="{EFDB5BF3-1FF7-74FF-A98F-E0BA73945EE9}"/>
              </a:ext>
            </a:extLst>
          </p:cNvPr>
          <p:cNvCxnSpPr/>
          <p:nvPr/>
        </p:nvCxnSpPr>
        <p:spPr>
          <a:xfrm>
            <a:off x="4510213" y="947133"/>
            <a:ext cx="0" cy="441894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9646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crowd of people with their arms raised&#10;&#10;Description automatically generated">
            <a:extLst>
              <a:ext uri="{FF2B5EF4-FFF2-40B4-BE49-F238E27FC236}">
                <a16:creationId xmlns:a16="http://schemas.microsoft.com/office/drawing/2014/main" id="{07D37930-DBC2-CC80-097A-4FD7F8084F04}"/>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23298"/>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F7F12FF-F578-0BEA-89E5-D97DE120CCE7}"/>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2400"/>
              <a:t>We are on a mission to develop and ensure responsive, inclusive, participatory, and representative decision-making at all levels.</a:t>
            </a:r>
          </a:p>
        </p:txBody>
      </p:sp>
    </p:spTree>
    <p:extLst>
      <p:ext uri="{BB962C8B-B14F-4D97-AF65-F5344CB8AC3E}">
        <p14:creationId xmlns:p14="http://schemas.microsoft.com/office/powerpoint/2010/main" val="18475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2900618" y="178934"/>
            <a:ext cx="7834723" cy="646331"/>
          </a:xfrm>
          <a:prstGeom prst="rect">
            <a:avLst/>
          </a:prstGeom>
          <a:noFill/>
        </p:spPr>
        <p:txBody>
          <a:bodyPr wrap="square" rtlCol="0">
            <a:spAutoFit/>
          </a:bodyPr>
          <a:lstStyle/>
          <a:p>
            <a:r>
              <a:rPr lang="en-US" sz="3600" b="1">
                <a:latin typeface="Adobe Devanagari"/>
              </a:rPr>
              <a:t>WORK BREAKDOWN STRUCTURE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5" name="Rectangle 4">
            <a:extLst>
              <a:ext uri="{FF2B5EF4-FFF2-40B4-BE49-F238E27FC236}">
                <a16:creationId xmlns:a16="http://schemas.microsoft.com/office/drawing/2014/main" id="{2A88B21C-146D-5134-DA1E-F68033E0F05E}"/>
              </a:ext>
            </a:extLst>
          </p:cNvPr>
          <p:cNvSpPr/>
          <p:nvPr/>
        </p:nvSpPr>
        <p:spPr>
          <a:xfrm>
            <a:off x="277301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err="1">
                <a:solidFill>
                  <a:schemeClr val="tx1"/>
                </a:solidFill>
              </a:rPr>
              <a:t>Jayawardhana</a:t>
            </a:r>
            <a:r>
              <a:rPr lang="en-US" sz="1800" b="1">
                <a:solidFill>
                  <a:schemeClr val="tx1"/>
                </a:solidFill>
              </a:rPr>
              <a:t>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pic>
        <p:nvPicPr>
          <p:cNvPr id="3" name="Picture 6">
            <a:extLst>
              <a:ext uri="{FF2B5EF4-FFF2-40B4-BE49-F238E27FC236}">
                <a16:creationId xmlns:a16="http://schemas.microsoft.com/office/drawing/2014/main" id="{1E8C747E-382F-96FC-8642-9A710EC851A5}"/>
              </a:ext>
            </a:extLst>
          </p:cNvPr>
          <p:cNvPicPr>
            <a:picLocks noChangeAspect="1"/>
          </p:cNvPicPr>
          <p:nvPr/>
        </p:nvPicPr>
        <p:blipFill>
          <a:blip r:embed="rId3"/>
          <a:stretch>
            <a:fillRect/>
          </a:stretch>
        </p:blipFill>
        <p:spPr>
          <a:xfrm>
            <a:off x="609600" y="772331"/>
            <a:ext cx="11088412" cy="5583569"/>
          </a:xfrm>
          <a:prstGeom prst="rect">
            <a:avLst/>
          </a:prstGeom>
        </p:spPr>
      </p:pic>
    </p:spTree>
    <p:extLst>
      <p:ext uri="{BB962C8B-B14F-4D97-AF65-F5344CB8AC3E}">
        <p14:creationId xmlns:p14="http://schemas.microsoft.com/office/powerpoint/2010/main" val="2064350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585261" y="207481"/>
            <a:ext cx="3567107" cy="646331"/>
          </a:xfrm>
          <a:prstGeom prst="rect">
            <a:avLst/>
          </a:prstGeom>
          <a:noFill/>
        </p:spPr>
        <p:txBody>
          <a:bodyPr wrap="square" rtlCol="0">
            <a:spAutoFit/>
          </a:bodyPr>
          <a:lstStyle/>
          <a:p>
            <a:r>
              <a:rPr lang="en-US" sz="3600" b="1">
                <a:latin typeface="Adobe Devanagari"/>
              </a:rPr>
              <a:t>GANTT CHART</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5" name="Rectangle 4">
            <a:extLst>
              <a:ext uri="{FF2B5EF4-FFF2-40B4-BE49-F238E27FC236}">
                <a16:creationId xmlns:a16="http://schemas.microsoft.com/office/drawing/2014/main" id="{2A88B21C-146D-5134-DA1E-F68033E0F05E}"/>
              </a:ext>
            </a:extLst>
          </p:cNvPr>
          <p:cNvSpPr/>
          <p:nvPr/>
        </p:nvSpPr>
        <p:spPr>
          <a:xfrm>
            <a:off x="277301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err="1">
                <a:solidFill>
                  <a:schemeClr val="tx1"/>
                </a:solidFill>
              </a:rPr>
              <a:t>Jayawardhana</a:t>
            </a:r>
            <a:r>
              <a:rPr lang="en-US" sz="1800" b="1">
                <a:solidFill>
                  <a:schemeClr val="tx1"/>
                </a:solidFill>
              </a:rPr>
              <a:t>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pic>
        <p:nvPicPr>
          <p:cNvPr id="9" name="Picture 8" descr="A graph with a line going up&#10;&#10;Description automatically generated">
            <a:extLst>
              <a:ext uri="{FF2B5EF4-FFF2-40B4-BE49-F238E27FC236}">
                <a16:creationId xmlns:a16="http://schemas.microsoft.com/office/drawing/2014/main" id="{54B98BB6-26C3-60AF-2E04-19B22B205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42" y="853812"/>
            <a:ext cx="9238516" cy="5355208"/>
          </a:xfrm>
          <a:prstGeom prst="rect">
            <a:avLst/>
          </a:prstGeom>
        </p:spPr>
      </p:pic>
    </p:spTree>
    <p:extLst>
      <p:ext uri="{BB962C8B-B14F-4D97-AF65-F5344CB8AC3E}">
        <p14:creationId xmlns:p14="http://schemas.microsoft.com/office/powerpoint/2010/main" val="2439197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864380" y="178906"/>
            <a:ext cx="2463239" cy="646331"/>
          </a:xfrm>
          <a:prstGeom prst="rect">
            <a:avLst/>
          </a:prstGeom>
          <a:noFill/>
        </p:spPr>
        <p:txBody>
          <a:bodyPr wrap="square" rtlCol="0">
            <a:spAutoFit/>
          </a:bodyPr>
          <a:lstStyle/>
          <a:p>
            <a:r>
              <a:rPr lang="en-US" sz="3600" b="1">
                <a:latin typeface="Adobe Devanagari"/>
              </a:rPr>
              <a:t>REFERENCE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5" name="Rectangle 4">
            <a:extLst>
              <a:ext uri="{FF2B5EF4-FFF2-40B4-BE49-F238E27FC236}">
                <a16:creationId xmlns:a16="http://schemas.microsoft.com/office/drawing/2014/main" id="{2A88B21C-146D-5134-DA1E-F68033E0F05E}"/>
              </a:ext>
            </a:extLst>
          </p:cNvPr>
          <p:cNvSpPr/>
          <p:nvPr/>
        </p:nvSpPr>
        <p:spPr>
          <a:xfrm>
            <a:off x="2773010"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err="1">
                <a:solidFill>
                  <a:schemeClr val="tx1"/>
                </a:solidFill>
              </a:rPr>
              <a:t>Jayawardhana</a:t>
            </a:r>
            <a:r>
              <a:rPr lang="en-US" sz="1800" b="1">
                <a:solidFill>
                  <a:schemeClr val="tx1"/>
                </a:solidFill>
              </a:rPr>
              <a:t>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7" name="Rectangle 1">
            <a:extLst>
              <a:ext uri="{FF2B5EF4-FFF2-40B4-BE49-F238E27FC236}">
                <a16:creationId xmlns:a16="http://schemas.microsoft.com/office/drawing/2014/main" id="{7FC4878E-EC2E-F31D-7233-C162764B3B7A}"/>
              </a:ext>
            </a:extLst>
          </p:cNvPr>
          <p:cNvSpPr>
            <a:spLocks noChangeArrowheads="1"/>
          </p:cNvSpPr>
          <p:nvPr/>
        </p:nvSpPr>
        <p:spPr bwMode="auto">
          <a:xfrm>
            <a:off x="838200" y="3189768"/>
            <a:ext cx="65" cy="4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235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FF328F7D-198A-D26A-4A9B-BE7A8736378D}"/>
              </a:ext>
            </a:extLst>
          </p:cNvPr>
          <p:cNvSpPr txBox="1"/>
          <p:nvPr/>
        </p:nvSpPr>
        <p:spPr>
          <a:xfrm>
            <a:off x="575540" y="1468876"/>
            <a:ext cx="9863846" cy="646331"/>
          </a:xfrm>
          <a:prstGeom prst="rect">
            <a:avLst/>
          </a:prstGeom>
          <a:noFill/>
        </p:spPr>
        <p:txBody>
          <a:bodyPr wrap="square" rtlCol="0">
            <a:spAutoFit/>
          </a:bodyPr>
          <a:lstStyle/>
          <a:p>
            <a:r>
              <a:rPr lang="en-US"/>
              <a:t>[1] 	D. R. </a:t>
            </a:r>
            <a:r>
              <a:rPr lang="en-US" err="1"/>
              <a:t>Prabodanie</a:t>
            </a:r>
            <a:r>
              <a:rPr lang="en-US"/>
              <a:t>, "The Island," 5 11 2021. [Online]. Available: </a:t>
            </a:r>
            <a:r>
              <a:rPr lang="en-US">
                <a:hlinkClick r:id="rId3"/>
              </a:rPr>
              <a:t>https://island.lk/data-driven-</a:t>
            </a:r>
            <a:r>
              <a:rPr lang="en-US"/>
              <a:t>	decision-making-for-economic-prosperity-and-good-governance-part-i/.</a:t>
            </a:r>
          </a:p>
        </p:txBody>
      </p:sp>
      <p:sp>
        <p:nvSpPr>
          <p:cNvPr id="10" name="TextBox 9">
            <a:extLst>
              <a:ext uri="{FF2B5EF4-FFF2-40B4-BE49-F238E27FC236}">
                <a16:creationId xmlns:a16="http://schemas.microsoft.com/office/drawing/2014/main" id="{C3C2A992-6070-BFBF-27CB-501443D89B51}"/>
              </a:ext>
            </a:extLst>
          </p:cNvPr>
          <p:cNvSpPr txBox="1"/>
          <p:nvPr/>
        </p:nvSpPr>
        <p:spPr>
          <a:xfrm>
            <a:off x="575539" y="2308227"/>
            <a:ext cx="10659908" cy="646331"/>
          </a:xfrm>
          <a:prstGeom prst="rect">
            <a:avLst/>
          </a:prstGeom>
          <a:noFill/>
        </p:spPr>
        <p:txBody>
          <a:bodyPr wrap="square" rtlCol="0">
            <a:spAutoFit/>
          </a:bodyPr>
          <a:lstStyle/>
          <a:p>
            <a:r>
              <a:rPr lang="en-US"/>
              <a:t>[2] 	D. R. </a:t>
            </a:r>
            <a:r>
              <a:rPr lang="en-US" err="1"/>
              <a:t>Prabodanie</a:t>
            </a:r>
            <a:r>
              <a:rPr lang="en-US"/>
              <a:t>, "The Island," http://island.lk/, 6 11 2021. [Online]. Available: 	</a:t>
            </a:r>
            <a:r>
              <a:rPr lang="en-US">
                <a:hlinkClick r:id="rId4"/>
              </a:rPr>
              <a:t>https://island.lk/data-</a:t>
            </a:r>
            <a:r>
              <a:rPr lang="en-US"/>
              <a:t>	driven-decision-making-for-economic-prosperity-and-good-governance-ii/.</a:t>
            </a:r>
          </a:p>
        </p:txBody>
      </p:sp>
      <p:sp>
        <p:nvSpPr>
          <p:cNvPr id="11" name="TextBox 10">
            <a:extLst>
              <a:ext uri="{FF2B5EF4-FFF2-40B4-BE49-F238E27FC236}">
                <a16:creationId xmlns:a16="http://schemas.microsoft.com/office/drawing/2014/main" id="{4491AA9D-CC18-526D-2C6A-2F5D0D947ADE}"/>
              </a:ext>
            </a:extLst>
          </p:cNvPr>
          <p:cNvSpPr txBox="1"/>
          <p:nvPr/>
        </p:nvSpPr>
        <p:spPr>
          <a:xfrm>
            <a:off x="575539" y="3178521"/>
            <a:ext cx="10659908" cy="646331"/>
          </a:xfrm>
          <a:prstGeom prst="rect">
            <a:avLst/>
          </a:prstGeom>
          <a:noFill/>
        </p:spPr>
        <p:txBody>
          <a:bodyPr wrap="square" rtlCol="0">
            <a:spAutoFit/>
          </a:bodyPr>
          <a:lstStyle/>
          <a:p>
            <a:r>
              <a:rPr lang="en-US"/>
              <a:t>[3] 	C. C. OFFICER, "CPA," https://cpalanka.org/, 26 04 2022. [Online]. Available: 	https://www.cpalanka.org/right-to-information-issues-and-challenges-of-policy-and-implementation/.</a:t>
            </a:r>
          </a:p>
        </p:txBody>
      </p:sp>
    </p:spTree>
    <p:extLst>
      <p:ext uri="{BB962C8B-B14F-4D97-AF65-F5344CB8AC3E}">
        <p14:creationId xmlns:p14="http://schemas.microsoft.com/office/powerpoint/2010/main" val="237262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ith a mustache wearing a tie&#10;&#10;Description automatically generated">
            <a:extLst>
              <a:ext uri="{FF2B5EF4-FFF2-40B4-BE49-F238E27FC236}">
                <a16:creationId xmlns:a16="http://schemas.microsoft.com/office/drawing/2014/main" id="{F1892980-1AF0-D68A-407D-9090F0947567}"/>
              </a:ext>
            </a:extLst>
          </p:cNvPr>
          <p:cNvPicPr>
            <a:picLocks noChangeAspect="1"/>
          </p:cNvPicPr>
          <p:nvPr/>
        </p:nvPicPr>
        <p:blipFill rotWithShape="1">
          <a:blip r:embed="rId2">
            <a:extLst>
              <a:ext uri="{28A0092B-C50C-407E-A947-70E740481C1C}">
                <a14:useLocalDpi xmlns:a14="http://schemas.microsoft.com/office/drawing/2010/main" val="0"/>
              </a:ext>
            </a:extLst>
          </a:blip>
          <a:srcRect l="6674" t="3383" r="-1234" b="14435"/>
          <a:stretch/>
        </p:blipFill>
        <p:spPr>
          <a:xfrm>
            <a:off x="10088880" y="188070"/>
            <a:ext cx="2103120" cy="2350008"/>
          </a:xfrm>
          <a:prstGeom prst="rect">
            <a:avLst/>
          </a:prstGeom>
        </p:spPr>
      </p:pic>
      <p:pic>
        <p:nvPicPr>
          <p:cNvPr id="9" name="Picture 8" descr="A close up of a sign&#10;&#10;Description automatically generated">
            <a:extLst>
              <a:ext uri="{FF2B5EF4-FFF2-40B4-BE49-F238E27FC236}">
                <a16:creationId xmlns:a16="http://schemas.microsoft.com/office/drawing/2014/main" id="{DAD14051-33AE-23CA-BF0E-7EFB73A4C6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0" y="6327779"/>
            <a:ext cx="2521917" cy="484150"/>
          </a:xfrm>
          <a:prstGeom prst="rect">
            <a:avLst/>
          </a:prstGeom>
        </p:spPr>
      </p:pic>
      <p:sp>
        <p:nvSpPr>
          <p:cNvPr id="10" name="Rectangle 9">
            <a:extLst>
              <a:ext uri="{FF2B5EF4-FFF2-40B4-BE49-F238E27FC236}">
                <a16:creationId xmlns:a16="http://schemas.microsoft.com/office/drawing/2014/main" id="{CDA841A4-4161-8B31-A773-0197DEF44707}"/>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11" name="Date Placeholder 8">
            <a:extLst>
              <a:ext uri="{FF2B5EF4-FFF2-40B4-BE49-F238E27FC236}">
                <a16:creationId xmlns:a16="http://schemas.microsoft.com/office/drawing/2014/main" id="{51D6EABC-26AE-4012-9643-E47ED2F40EFB}"/>
              </a:ext>
            </a:extLst>
          </p:cNvPr>
          <p:cNvSpPr txBox="1">
            <a:spLocks/>
          </p:cNvSpPr>
          <p:nvPr/>
        </p:nvSpPr>
        <p:spPr>
          <a:xfrm>
            <a:off x="9774936" y="6455947"/>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12" name="TextBox 11">
            <a:extLst>
              <a:ext uri="{FF2B5EF4-FFF2-40B4-BE49-F238E27FC236}">
                <a16:creationId xmlns:a16="http://schemas.microsoft.com/office/drawing/2014/main" id="{F9B2A2AA-1B58-DD8B-C13D-AC749E95CEB7}"/>
              </a:ext>
            </a:extLst>
          </p:cNvPr>
          <p:cNvSpPr txBox="1"/>
          <p:nvPr/>
        </p:nvSpPr>
        <p:spPr>
          <a:xfrm>
            <a:off x="586392" y="4015309"/>
            <a:ext cx="6968639" cy="2554545"/>
          </a:xfrm>
          <a:prstGeom prst="rect">
            <a:avLst/>
          </a:prstGeom>
          <a:noFill/>
        </p:spPr>
        <p:txBody>
          <a:bodyPr wrap="none" rtlCol="0">
            <a:spAutoFit/>
          </a:bodyPr>
          <a:lstStyle/>
          <a:p>
            <a:r>
              <a:rPr lang="en-US" sz="3200" b="1"/>
              <a:t>Sentiment analysis for alternative views</a:t>
            </a:r>
          </a:p>
          <a:p>
            <a:r>
              <a:rPr lang="en-US" b="1">
                <a:latin typeface="Adobe Devanagari"/>
              </a:rPr>
              <a:t>IT20631260 | JAYATHILAKA S.A.D.R.P</a:t>
            </a:r>
          </a:p>
          <a:p>
            <a:endParaRPr lang="en-US" b="1">
              <a:latin typeface="Adobe Devanagari"/>
            </a:endParaRPr>
          </a:p>
          <a:p>
            <a:pPr algn="l"/>
            <a:r>
              <a:rPr lang="en-US" sz="1400" b="0" i="0" u="none" strike="noStrike" baseline="0"/>
              <a:t>Bachelor of Science (Hons) in Information Technology</a:t>
            </a:r>
          </a:p>
          <a:p>
            <a:pPr algn="l"/>
            <a:r>
              <a:rPr lang="en-US" sz="1400" b="0" i="0" u="none" strike="noStrike" baseline="0"/>
              <a:t>Specializing in Software Engineering </a:t>
            </a:r>
            <a:endParaRPr lang="en-US" sz="1400"/>
          </a:p>
          <a:p>
            <a:endParaRPr lang="en-US" sz="3200" b="1">
              <a:latin typeface="Adobe Devanagari"/>
            </a:endParaRPr>
          </a:p>
          <a:p>
            <a:endParaRPr lang="en-US" sz="3200" b="1"/>
          </a:p>
        </p:txBody>
      </p:sp>
      <p:cxnSp>
        <p:nvCxnSpPr>
          <p:cNvPr id="13" name="Straight Connector 12">
            <a:extLst>
              <a:ext uri="{FF2B5EF4-FFF2-40B4-BE49-F238E27FC236}">
                <a16:creationId xmlns:a16="http://schemas.microsoft.com/office/drawing/2014/main" id="{93F365DB-5606-E2B7-9C2C-E6080AB7BA8C}"/>
              </a:ext>
            </a:extLst>
          </p:cNvPr>
          <p:cNvCxnSpPr/>
          <p:nvPr/>
        </p:nvCxnSpPr>
        <p:spPr>
          <a:xfrm>
            <a:off x="661481" y="3895925"/>
            <a:ext cx="980817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55532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F65FD-C199-AD71-6A3E-A971313480F4}"/>
              </a:ext>
            </a:extLst>
          </p:cNvPr>
          <p:cNvSpPr txBox="1"/>
          <p:nvPr/>
        </p:nvSpPr>
        <p:spPr>
          <a:xfrm>
            <a:off x="2467058" y="889381"/>
            <a:ext cx="7139809" cy="646331"/>
          </a:xfrm>
          <a:prstGeom prst="rect">
            <a:avLst/>
          </a:prstGeom>
          <a:noFill/>
        </p:spPr>
        <p:txBody>
          <a:bodyPr wrap="square" rtlCol="0">
            <a:spAutoFit/>
          </a:bodyPr>
          <a:lstStyle/>
          <a:p>
            <a:r>
              <a:rPr lang="en-US" sz="3600" b="1">
                <a:latin typeface="Adobe Devanagari"/>
              </a:rPr>
              <a:t>INTRODUCTION AND BACKGROUND</a:t>
            </a:r>
          </a:p>
        </p:txBody>
      </p:sp>
      <p:sp>
        <p:nvSpPr>
          <p:cNvPr id="3" name="TextBox 2">
            <a:extLst>
              <a:ext uri="{FF2B5EF4-FFF2-40B4-BE49-F238E27FC236}">
                <a16:creationId xmlns:a16="http://schemas.microsoft.com/office/drawing/2014/main" id="{3157373E-9CAE-7F1B-D201-F9EF70FE473B}"/>
              </a:ext>
            </a:extLst>
          </p:cNvPr>
          <p:cNvSpPr txBox="1"/>
          <p:nvPr/>
        </p:nvSpPr>
        <p:spPr>
          <a:xfrm>
            <a:off x="1320408" y="1611985"/>
            <a:ext cx="9433111"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al"/>
                <a:cs typeface="Arial"/>
              </a:rPr>
              <a:t>Different opinions are expressed regarding various trends and events happening in the society. With each of these events, different opinions appear in society. Setting up a platform where users can view all of them.</a:t>
            </a:r>
            <a:br>
              <a:rPr lang="en-US"/>
            </a:br>
            <a:endParaRPr lang="en-US"/>
          </a:p>
        </p:txBody>
      </p:sp>
      <p:grpSp>
        <p:nvGrpSpPr>
          <p:cNvPr id="12" name="Group 11">
            <a:extLst>
              <a:ext uri="{FF2B5EF4-FFF2-40B4-BE49-F238E27FC236}">
                <a16:creationId xmlns:a16="http://schemas.microsoft.com/office/drawing/2014/main" id="{CBEF1A16-BC62-7BAF-C627-E98E743F51A0}"/>
              </a:ext>
            </a:extLst>
          </p:cNvPr>
          <p:cNvGrpSpPr/>
          <p:nvPr/>
        </p:nvGrpSpPr>
        <p:grpSpPr>
          <a:xfrm>
            <a:off x="59450" y="6327779"/>
            <a:ext cx="11163286" cy="484150"/>
            <a:chOff x="59450" y="6327779"/>
            <a:chExt cx="11163286" cy="484150"/>
          </a:xfrm>
        </p:grpSpPr>
        <p:pic>
          <p:nvPicPr>
            <p:cNvPr id="4" name="Picture 3" descr="A close up of a sign&#10;&#10;Description automatically generated">
              <a:extLst>
                <a:ext uri="{FF2B5EF4-FFF2-40B4-BE49-F238E27FC236}">
                  <a16:creationId xmlns:a16="http://schemas.microsoft.com/office/drawing/2014/main" id="{C68EA987-F09C-C53E-9782-C6BB0EA60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0" y="6327779"/>
              <a:ext cx="2521917" cy="484150"/>
            </a:xfrm>
            <a:prstGeom prst="rect">
              <a:avLst/>
            </a:prstGeom>
          </p:spPr>
        </p:pic>
        <p:sp>
          <p:nvSpPr>
            <p:cNvPr id="6" name="Date Placeholder 8">
              <a:extLst>
                <a:ext uri="{FF2B5EF4-FFF2-40B4-BE49-F238E27FC236}">
                  <a16:creationId xmlns:a16="http://schemas.microsoft.com/office/drawing/2014/main" id="{68CB68F1-1386-34C6-E624-D35237AA6065}"/>
                </a:ext>
              </a:extLst>
            </p:cNvPr>
            <p:cNvSpPr txBox="1">
              <a:spLocks/>
            </p:cNvSpPr>
            <p:nvPr/>
          </p:nvSpPr>
          <p:spPr>
            <a:xfrm>
              <a:off x="9774936" y="6455947"/>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9" name="Rectangle 8">
              <a:extLst>
                <a:ext uri="{FF2B5EF4-FFF2-40B4-BE49-F238E27FC236}">
                  <a16:creationId xmlns:a16="http://schemas.microsoft.com/office/drawing/2014/main" id="{2CF9921B-A642-2921-10A9-ED8353EC8DB7}"/>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grpSp>
      <p:pic>
        <p:nvPicPr>
          <p:cNvPr id="8" name="Picture 7" descr="A person holding a stick with bread on it and a fire in the background&#10;&#10;Description automatically generated">
            <a:extLst>
              <a:ext uri="{FF2B5EF4-FFF2-40B4-BE49-F238E27FC236}">
                <a16:creationId xmlns:a16="http://schemas.microsoft.com/office/drawing/2014/main" id="{B0475A6F-7970-3F74-8A84-0184ACEB1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035" y="2796254"/>
            <a:ext cx="2298701" cy="1532093"/>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FE9674BF-DBC8-8D46-2665-9F1964A4D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310" y="2766089"/>
            <a:ext cx="2632130" cy="3140728"/>
          </a:xfrm>
          <a:prstGeom prst="rect">
            <a:avLst/>
          </a:prstGeom>
        </p:spPr>
      </p:pic>
      <p:pic>
        <p:nvPicPr>
          <p:cNvPr id="14" name="Picture 13" descr="A group of men in uniform standing in front of a building&#10;&#10;Description automatically generated">
            <a:extLst>
              <a:ext uri="{FF2B5EF4-FFF2-40B4-BE49-F238E27FC236}">
                <a16:creationId xmlns:a16="http://schemas.microsoft.com/office/drawing/2014/main" id="{09A0C109-E8E8-8AB3-2CBE-BB095C17AF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2805" y="2791838"/>
            <a:ext cx="2632131" cy="1646837"/>
          </a:xfrm>
          <a:prstGeom prst="rect">
            <a:avLst/>
          </a:prstGeom>
        </p:spPr>
      </p:pic>
      <p:pic>
        <p:nvPicPr>
          <p:cNvPr id="16" name="Picture 15" descr="A church with a broken roof&#10;&#10;Description automatically generated">
            <a:extLst>
              <a:ext uri="{FF2B5EF4-FFF2-40B4-BE49-F238E27FC236}">
                <a16:creationId xmlns:a16="http://schemas.microsoft.com/office/drawing/2014/main" id="{A5636B57-23C1-3B9F-6CC0-0471C48A84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1034" y="4374350"/>
            <a:ext cx="2298701" cy="1532467"/>
          </a:xfrm>
          <a:prstGeom prst="rect">
            <a:avLst/>
          </a:prstGeom>
        </p:spPr>
      </p:pic>
      <p:pic>
        <p:nvPicPr>
          <p:cNvPr id="19" name="Picture 18" descr="A ship on fire in the ocean&#10;&#10;Description automatically generated">
            <a:extLst>
              <a:ext uri="{FF2B5EF4-FFF2-40B4-BE49-F238E27FC236}">
                <a16:creationId xmlns:a16="http://schemas.microsoft.com/office/drawing/2014/main" id="{075A916A-C296-49BE-C7BF-6D52C49B99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2805" y="4510532"/>
            <a:ext cx="2632131" cy="1619773"/>
          </a:xfrm>
          <a:prstGeom prst="rect">
            <a:avLst/>
          </a:prstGeom>
        </p:spPr>
      </p:pic>
    </p:spTree>
    <p:extLst>
      <p:ext uri="{BB962C8B-B14F-4D97-AF65-F5344CB8AC3E}">
        <p14:creationId xmlns:p14="http://schemas.microsoft.com/office/powerpoint/2010/main" val="3225755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502685" y="264631"/>
            <a:ext cx="3186630" cy="646331"/>
          </a:xfrm>
          <a:prstGeom prst="rect">
            <a:avLst/>
          </a:prstGeom>
          <a:noFill/>
        </p:spPr>
        <p:txBody>
          <a:bodyPr wrap="square" rtlCol="0">
            <a:spAutoFit/>
          </a:bodyPr>
          <a:lstStyle/>
          <a:p>
            <a:r>
              <a:rPr lang="en-US" sz="3600" b="1">
                <a:latin typeface="Adobe Devanagari"/>
              </a:rPr>
              <a:t>RESEARCH GAP</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4A2D525A-5F08-0142-B563-802A92335C8A}"/>
              </a:ext>
            </a:extLst>
          </p:cNvPr>
          <p:cNvSpPr txBox="1"/>
          <p:nvPr/>
        </p:nvSpPr>
        <p:spPr>
          <a:xfrm>
            <a:off x="1564341" y="1839062"/>
            <a:ext cx="906331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0" i="0" u="none" strike="noStrike">
                <a:solidFill>
                  <a:srgbClr val="000000"/>
                </a:solidFill>
                <a:effectLst/>
                <a:latin typeface="Arial" panose="020B0604020202020204" pitchFamily="34" charset="0"/>
              </a:rPr>
              <a:t>Different opinions are expressed regarding various trends and events happening in the society. With each of these events, different opinions appear in society. Setting up a platform where users can view all of them</a:t>
            </a:r>
          </a:p>
          <a:p>
            <a:endParaRPr lang="en-US">
              <a:latin typeface="Arial"/>
              <a:cs typeface="Arial"/>
            </a:endParaRPr>
          </a:p>
          <a:p>
            <a:r>
              <a:rPr lang="en-US">
                <a:latin typeface="Arial"/>
                <a:cs typeface="Arial"/>
              </a:rPr>
              <a:t>MV - X Press Peal With the fire of the ship, different opinions were expressed by different parties. That is, opinions from the public sector, From the company that owns the ship, environmental organizations, religious organizations, political parties, and the general public appeared on the Internet. The goal is to identify all of that</a:t>
            </a:r>
            <a:endParaRPr lang="en-US">
              <a:cs typeface="Calibri" panose="020F0502020204030204"/>
            </a:endParaRPr>
          </a:p>
          <a:p>
            <a:endParaRPr lang="en-US">
              <a:latin typeface="Arial"/>
              <a:cs typeface="Arial"/>
            </a:endParaRPr>
          </a:p>
        </p:txBody>
      </p:sp>
      <p:sp>
        <p:nvSpPr>
          <p:cNvPr id="7" name="Rectangle 6">
            <a:extLst>
              <a:ext uri="{FF2B5EF4-FFF2-40B4-BE49-F238E27FC236}">
                <a16:creationId xmlns:a16="http://schemas.microsoft.com/office/drawing/2014/main" id="{D9B19B95-8233-4D7B-61FA-EB377879E8CE}"/>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2174718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3939480" y="245581"/>
            <a:ext cx="4317465" cy="1754326"/>
          </a:xfrm>
          <a:prstGeom prst="rect">
            <a:avLst/>
          </a:prstGeom>
          <a:noFill/>
        </p:spPr>
        <p:txBody>
          <a:bodyPr wrap="square" lIns="91440" tIns="45720" rIns="91440" bIns="45720" rtlCol="0" anchor="t">
            <a:spAutoFit/>
          </a:bodyPr>
          <a:lstStyle/>
          <a:p>
            <a:r>
              <a:rPr lang="en-US" sz="3600" b="1">
                <a:latin typeface="Adobe Devanagari"/>
              </a:rPr>
              <a:t>RESEARCH PROBLEM</a:t>
            </a:r>
          </a:p>
          <a:p>
            <a:endParaRPr lang="en-US" sz="3600" b="1">
              <a:latin typeface="Adobe Devanagari"/>
            </a:endParaRPr>
          </a:p>
          <a:p>
            <a:endParaRPr lang="en-US" sz="3600" b="1">
              <a:latin typeface="Adobe Devanagari"/>
            </a:endParaRP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B28654A6-EDE8-7854-F8D4-A315ED58E5CC}"/>
              </a:ext>
            </a:extLst>
          </p:cNvPr>
          <p:cNvSpPr txBox="1"/>
          <p:nvPr/>
        </p:nvSpPr>
        <p:spPr>
          <a:xfrm>
            <a:off x="644339" y="2655794"/>
            <a:ext cx="110467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The accuracy of information in the media can be compromised due to the publisher's inherent biases and opinions, leading to challenges for users who seek reliable information</a:t>
            </a:r>
            <a:r>
              <a:rPr lang="en-US" sz="1400">
                <a:latin typeface="Arial"/>
                <a:cs typeface="Arial"/>
              </a:rPr>
              <a:t>.</a:t>
            </a:r>
            <a:endParaRPr lang="en-US" sz="1400">
              <a:cs typeface="Calibri"/>
            </a:endParaRPr>
          </a:p>
        </p:txBody>
      </p:sp>
      <p:sp>
        <p:nvSpPr>
          <p:cNvPr id="7" name="Rectangle 6">
            <a:extLst>
              <a:ext uri="{FF2B5EF4-FFF2-40B4-BE49-F238E27FC236}">
                <a16:creationId xmlns:a16="http://schemas.microsoft.com/office/drawing/2014/main" id="{9B2BE731-A67D-DE56-290D-516E5EBF5F2B}"/>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1108181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022459" y="245581"/>
            <a:ext cx="4317465" cy="646331"/>
          </a:xfrm>
          <a:prstGeom prst="rect">
            <a:avLst/>
          </a:prstGeom>
          <a:noFill/>
        </p:spPr>
        <p:txBody>
          <a:bodyPr wrap="square" rtlCol="0">
            <a:spAutoFit/>
          </a:bodyPr>
          <a:lstStyle/>
          <a:p>
            <a:r>
              <a:rPr lang="en-US" sz="3600" b="1">
                <a:latin typeface="Adobe Devanagari"/>
              </a:rPr>
              <a:t>SPECIFIC OBJECTIVE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Rectangle 2">
            <a:extLst>
              <a:ext uri="{FF2B5EF4-FFF2-40B4-BE49-F238E27FC236}">
                <a16:creationId xmlns:a16="http://schemas.microsoft.com/office/drawing/2014/main" id="{AD614E81-6E36-BF01-4105-E1E34A2750C0}"/>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5" name="TextBox 4">
            <a:extLst>
              <a:ext uri="{FF2B5EF4-FFF2-40B4-BE49-F238E27FC236}">
                <a16:creationId xmlns:a16="http://schemas.microsoft.com/office/drawing/2014/main" id="{9AE5362C-3E9A-11CC-2CBE-F838ADE1C1F4}"/>
              </a:ext>
            </a:extLst>
          </p:cNvPr>
          <p:cNvSpPr txBox="1"/>
          <p:nvPr/>
        </p:nvSpPr>
        <p:spPr>
          <a:xfrm>
            <a:off x="1593057" y="2057400"/>
            <a:ext cx="900588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atin typeface="Arial"/>
                <a:cs typeface="Arial"/>
              </a:rPr>
              <a:t>Can we always trust that published information is the most accurate?</a:t>
            </a:r>
            <a:br>
              <a:rPr lang="en-US">
                <a:latin typeface="Arial"/>
                <a:cs typeface="Arial"/>
              </a:rPr>
            </a:br>
            <a:endParaRPr lang="en-US">
              <a:latin typeface="Arial"/>
              <a:cs typeface="Arial"/>
            </a:endParaRPr>
          </a:p>
          <a:p>
            <a:pPr marL="285750" indent="-285750">
              <a:buFont typeface="Arial" panose="020B0604020202020204" pitchFamily="34" charset="0"/>
              <a:buChar char="•"/>
            </a:pPr>
            <a:r>
              <a:rPr lang="en-US">
                <a:latin typeface="Arial"/>
                <a:cs typeface="Arial"/>
              </a:rPr>
              <a:t>Why is it important to consider different perspectives and views when seeking information?</a:t>
            </a:r>
            <a:br>
              <a:rPr lang="en-US">
                <a:latin typeface="Arial"/>
                <a:cs typeface="Arial"/>
              </a:rPr>
            </a:br>
            <a:endParaRPr lang="en-US">
              <a:latin typeface="Arial"/>
              <a:cs typeface="Arial"/>
            </a:endParaRPr>
          </a:p>
          <a:p>
            <a:pPr marL="285750" indent="-285750">
              <a:buFont typeface="Arial" panose="020B0604020202020204" pitchFamily="34" charset="0"/>
              <a:buChar char="•"/>
            </a:pPr>
            <a:r>
              <a:rPr lang="en-US">
                <a:latin typeface="Arial"/>
                <a:cs typeface="Arial"/>
              </a:rPr>
              <a:t>Is it feasible to have comprehensive knowledge of all the information within the existing system?</a:t>
            </a:r>
            <a:endParaRPr lang="en-US">
              <a:cs typeface="Calibri" panose="020F0502020204030204"/>
            </a:endParaRPr>
          </a:p>
        </p:txBody>
      </p:sp>
    </p:spTree>
    <p:extLst>
      <p:ext uri="{BB962C8B-B14F-4D97-AF65-F5344CB8AC3E}">
        <p14:creationId xmlns:p14="http://schemas.microsoft.com/office/powerpoint/2010/main" val="3646171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463917" y="245581"/>
            <a:ext cx="4170683" cy="646331"/>
          </a:xfrm>
          <a:prstGeom prst="rect">
            <a:avLst/>
          </a:prstGeom>
          <a:noFill/>
        </p:spPr>
        <p:txBody>
          <a:bodyPr wrap="square" rtlCol="0">
            <a:spAutoFit/>
          </a:bodyPr>
          <a:lstStyle/>
          <a:p>
            <a:r>
              <a:rPr lang="en-US" sz="3600" b="1">
                <a:latin typeface="Adobe Devanagari"/>
              </a:rPr>
              <a:t>SUB OBJECTVES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770E8370-6F89-8FB7-02D4-10900E96DBA6}"/>
              </a:ext>
            </a:extLst>
          </p:cNvPr>
          <p:cNvSpPr txBox="1"/>
          <p:nvPr/>
        </p:nvSpPr>
        <p:spPr>
          <a:xfrm>
            <a:off x="1973635" y="1818854"/>
            <a:ext cx="9152964" cy="19236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a:latin typeface="Arial"/>
                <a:cs typeface="Arial"/>
              </a:rPr>
              <a:t>Analyzing both positive and negative perspectives and demonstrating a potential practical implementation.</a:t>
            </a:r>
            <a:br>
              <a:rPr lang="en-US">
                <a:latin typeface="Arial"/>
                <a:cs typeface="Arial"/>
              </a:rPr>
            </a:br>
            <a:endParaRPr lang="en-US">
              <a:latin typeface="Arial"/>
              <a:cs typeface="Arial"/>
            </a:endParaRPr>
          </a:p>
          <a:p>
            <a:pPr marL="342900" indent="-342900">
              <a:buFont typeface="Arial" panose="020B0604020202020204" pitchFamily="34" charset="0"/>
              <a:buChar char="•"/>
            </a:pPr>
            <a:r>
              <a:rPr lang="en-US">
                <a:latin typeface="Arial"/>
                <a:cs typeface="Arial"/>
              </a:rPr>
              <a:t>Establishing credibility and safeguarding users' information as a reliable platform.</a:t>
            </a:r>
            <a:br>
              <a:rPr lang="en-US">
                <a:latin typeface="Arial"/>
                <a:cs typeface="Arial"/>
              </a:rPr>
            </a:br>
            <a:endParaRPr lang="en-US">
              <a:latin typeface="Arial"/>
              <a:cs typeface="Arial"/>
            </a:endParaRPr>
          </a:p>
          <a:p>
            <a:pPr marL="342900" indent="-342900">
              <a:buFont typeface="Arial" panose="020B0604020202020204" pitchFamily="34" charset="0"/>
              <a:buChar char="•"/>
            </a:pPr>
            <a:r>
              <a:rPr lang="en-US">
                <a:latin typeface="Arial"/>
                <a:cs typeface="Arial"/>
              </a:rPr>
              <a:t>Advocating the right to access information. </a:t>
            </a:r>
            <a:br>
              <a:rPr lang="en-US">
                <a:latin typeface="Arial"/>
                <a:cs typeface="Arial"/>
              </a:rPr>
            </a:br>
            <a:endParaRPr lang="en-US" sz="1100">
              <a:latin typeface="Arial"/>
              <a:cs typeface="Arial"/>
            </a:endParaRPr>
          </a:p>
        </p:txBody>
      </p:sp>
      <p:sp>
        <p:nvSpPr>
          <p:cNvPr id="7" name="Rectangle 6">
            <a:extLst>
              <a:ext uri="{FF2B5EF4-FFF2-40B4-BE49-F238E27FC236}">
                <a16:creationId xmlns:a16="http://schemas.microsoft.com/office/drawing/2014/main" id="{8D4AB4D7-F8D7-C556-5D45-EDF09C76563B}"/>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1670609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167554" y="245581"/>
            <a:ext cx="3862042" cy="646331"/>
          </a:xfrm>
          <a:prstGeom prst="rect">
            <a:avLst/>
          </a:prstGeom>
          <a:noFill/>
        </p:spPr>
        <p:txBody>
          <a:bodyPr wrap="square" rtlCol="0">
            <a:spAutoFit/>
          </a:bodyPr>
          <a:lstStyle/>
          <a:p>
            <a:r>
              <a:rPr lang="en-US" sz="3600" b="1">
                <a:latin typeface="Adobe Devanagari"/>
              </a:rPr>
              <a:t>METHODOLOGY</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56D249F3-5CD6-B913-F74C-D48DDDFAA647}"/>
              </a:ext>
            </a:extLst>
          </p:cNvPr>
          <p:cNvSpPr txBox="1"/>
          <p:nvPr/>
        </p:nvSpPr>
        <p:spPr>
          <a:xfrm>
            <a:off x="1580029" y="2790264"/>
            <a:ext cx="91529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Arial"/>
              <a:cs typeface="Arial"/>
            </a:endParaRPr>
          </a:p>
        </p:txBody>
      </p:sp>
      <p:sp>
        <p:nvSpPr>
          <p:cNvPr id="7" name="Rectangle 6">
            <a:extLst>
              <a:ext uri="{FF2B5EF4-FFF2-40B4-BE49-F238E27FC236}">
                <a16:creationId xmlns:a16="http://schemas.microsoft.com/office/drawing/2014/main" id="{B4C7273E-5E7B-A8B9-CB58-0E06247BE85F}"/>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pic>
        <p:nvPicPr>
          <p:cNvPr id="5" name="Picture 7" descr="A diagram of a computer&#10;&#10;Description automatically generated">
            <a:extLst>
              <a:ext uri="{FF2B5EF4-FFF2-40B4-BE49-F238E27FC236}">
                <a16:creationId xmlns:a16="http://schemas.microsoft.com/office/drawing/2014/main" id="{466C32F8-90D0-98B6-73AA-CCD9CBC352C2}"/>
              </a:ext>
            </a:extLst>
          </p:cNvPr>
          <p:cNvPicPr>
            <a:picLocks noChangeAspect="1"/>
          </p:cNvPicPr>
          <p:nvPr/>
        </p:nvPicPr>
        <p:blipFill>
          <a:blip r:embed="rId3"/>
          <a:stretch>
            <a:fillRect/>
          </a:stretch>
        </p:blipFill>
        <p:spPr>
          <a:xfrm>
            <a:off x="2409092" y="849623"/>
            <a:ext cx="7373814" cy="5510446"/>
          </a:xfrm>
          <a:prstGeom prst="rect">
            <a:avLst/>
          </a:prstGeom>
        </p:spPr>
      </p:pic>
    </p:spTree>
    <p:extLst>
      <p:ext uri="{BB962C8B-B14F-4D97-AF65-F5344CB8AC3E}">
        <p14:creationId xmlns:p14="http://schemas.microsoft.com/office/powerpoint/2010/main" val="332972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7">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7AB966D-5732-1C08-0867-E07AF74A6631}"/>
              </a:ext>
            </a:extLst>
          </p:cNvPr>
          <p:cNvSpPr txBox="1"/>
          <p:nvPr/>
        </p:nvSpPr>
        <p:spPr>
          <a:xfrm>
            <a:off x="655320" y="429030"/>
            <a:ext cx="2834640" cy="545758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kern="1200">
                <a:solidFill>
                  <a:schemeClr val="tx1"/>
                </a:solidFill>
                <a:ea typeface="+mj-ea"/>
                <a:cs typeface="+mj-cs"/>
              </a:rPr>
              <a:t>The Team That Makes It Happen</a:t>
            </a:r>
          </a:p>
        </p:txBody>
      </p:sp>
      <p:sp>
        <p:nvSpPr>
          <p:cNvPr id="45" name="Rectangle 3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1">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8" name="Picture 7" descr="A person in a black suit&#10;&#10;Description automatically generated">
            <a:extLst>
              <a:ext uri="{FF2B5EF4-FFF2-40B4-BE49-F238E27FC236}">
                <a16:creationId xmlns:a16="http://schemas.microsoft.com/office/drawing/2014/main" id="{61CD612A-40D7-0B8C-1F76-76A262AE6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200" y="1245971"/>
            <a:ext cx="1265386" cy="1265386"/>
          </a:xfrm>
          <a:prstGeom prst="rect">
            <a:avLst/>
          </a:prstGeom>
        </p:spPr>
      </p:pic>
      <p:pic>
        <p:nvPicPr>
          <p:cNvPr id="10" name="Picture 9" descr="A person in a suit and tie&#10;&#10;Description automatically generated">
            <a:extLst>
              <a:ext uri="{FF2B5EF4-FFF2-40B4-BE49-F238E27FC236}">
                <a16:creationId xmlns:a16="http://schemas.microsoft.com/office/drawing/2014/main" id="{15C488E9-1BB6-4593-7DFC-07D1805F2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4666" y="1245971"/>
            <a:ext cx="1265386" cy="1265386"/>
          </a:xfrm>
          <a:prstGeom prst="rect">
            <a:avLst/>
          </a:prstGeom>
        </p:spPr>
      </p:pic>
      <p:pic>
        <p:nvPicPr>
          <p:cNvPr id="12" name="Picture 11" descr="A person wearing glasses and a green shirt&#10;&#10;Description automatically generated">
            <a:extLst>
              <a:ext uri="{FF2B5EF4-FFF2-40B4-BE49-F238E27FC236}">
                <a16:creationId xmlns:a16="http://schemas.microsoft.com/office/drawing/2014/main" id="{8F944706-6E1D-9715-CF25-F58B4F59C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084" y="3276401"/>
            <a:ext cx="1265387" cy="1265386"/>
          </a:xfrm>
          <a:prstGeom prst="rect">
            <a:avLst/>
          </a:prstGeom>
        </p:spPr>
      </p:pic>
      <p:sp>
        <p:nvSpPr>
          <p:cNvPr id="13" name="TextBox 12">
            <a:extLst>
              <a:ext uri="{FF2B5EF4-FFF2-40B4-BE49-F238E27FC236}">
                <a16:creationId xmlns:a16="http://schemas.microsoft.com/office/drawing/2014/main" id="{7A401FDC-99C2-08C8-9090-0DD0541CF8E7}"/>
              </a:ext>
            </a:extLst>
          </p:cNvPr>
          <p:cNvSpPr txBox="1"/>
          <p:nvPr/>
        </p:nvSpPr>
        <p:spPr>
          <a:xfrm>
            <a:off x="7800325" y="2646366"/>
            <a:ext cx="2014066" cy="507831"/>
          </a:xfrm>
          <a:prstGeom prst="rect">
            <a:avLst/>
          </a:prstGeom>
          <a:noFill/>
        </p:spPr>
        <p:txBody>
          <a:bodyPr wrap="square" rtlCol="0">
            <a:spAutoFit/>
          </a:bodyPr>
          <a:lstStyle/>
          <a:p>
            <a:pPr defTabSz="758952">
              <a:spcAft>
                <a:spcPts val="600"/>
              </a:spcAft>
            </a:pPr>
            <a:r>
              <a:rPr lang="en-US" sz="1200" kern="1200">
                <a:ea typeface="+mn-ea"/>
                <a:cs typeface="+mn-cs"/>
              </a:rPr>
              <a:t>Dr. </a:t>
            </a:r>
            <a:r>
              <a:rPr lang="en-US" sz="1200" kern="1200" err="1">
                <a:ea typeface="+mn-ea"/>
                <a:cs typeface="+mn-cs"/>
              </a:rPr>
              <a:t>Dharshana</a:t>
            </a:r>
            <a:r>
              <a:rPr lang="en-US" sz="1200" kern="1200">
                <a:ea typeface="+mn-ea"/>
                <a:cs typeface="+mn-cs"/>
              </a:rPr>
              <a:t> </a:t>
            </a:r>
            <a:r>
              <a:rPr lang="en-US" sz="1200" kern="1200" err="1">
                <a:ea typeface="+mn-ea"/>
                <a:cs typeface="+mn-cs"/>
              </a:rPr>
              <a:t>Kasthurirathna</a:t>
            </a:r>
            <a:endParaRPr lang="en-US" sz="1200" kern="1200">
              <a:ea typeface="+mn-ea"/>
              <a:cs typeface="+mn-cs"/>
            </a:endParaRPr>
          </a:p>
          <a:p>
            <a:pPr algn="ctr" defTabSz="758952">
              <a:spcAft>
                <a:spcPts val="600"/>
              </a:spcAft>
            </a:pPr>
            <a:r>
              <a:rPr lang="en-US" sz="1000" kern="1200">
                <a:ea typeface="+mn-ea"/>
                <a:cs typeface="+mn-cs"/>
              </a:rPr>
              <a:t>Co-Supervisor</a:t>
            </a:r>
            <a:endParaRPr lang="en-US" sz="1000" i="0" u="none" strike="noStrike">
              <a:effectLst/>
            </a:endParaRPr>
          </a:p>
        </p:txBody>
      </p:sp>
      <p:sp>
        <p:nvSpPr>
          <p:cNvPr id="14" name="TextBox 13">
            <a:extLst>
              <a:ext uri="{FF2B5EF4-FFF2-40B4-BE49-F238E27FC236}">
                <a16:creationId xmlns:a16="http://schemas.microsoft.com/office/drawing/2014/main" id="{69D19A2E-4C7D-3209-1489-4B3C0969A903}"/>
              </a:ext>
            </a:extLst>
          </p:cNvPr>
          <p:cNvSpPr txBox="1"/>
          <p:nvPr/>
        </p:nvSpPr>
        <p:spPr>
          <a:xfrm>
            <a:off x="5650021" y="2646366"/>
            <a:ext cx="1789743" cy="507831"/>
          </a:xfrm>
          <a:prstGeom prst="rect">
            <a:avLst/>
          </a:prstGeom>
          <a:noFill/>
        </p:spPr>
        <p:txBody>
          <a:bodyPr wrap="square" rtlCol="0">
            <a:spAutoFit/>
          </a:bodyPr>
          <a:lstStyle/>
          <a:p>
            <a:pPr algn="ctr" defTabSz="758952">
              <a:spcAft>
                <a:spcPts val="600"/>
              </a:spcAft>
            </a:pPr>
            <a:r>
              <a:rPr lang="en-US" sz="1200" kern="1200">
                <a:ea typeface="+mn-ea"/>
                <a:cs typeface="+mn-cs"/>
              </a:rPr>
              <a:t>Dr. Kalpani </a:t>
            </a:r>
            <a:r>
              <a:rPr lang="en-US" sz="1200" kern="1200" err="1">
                <a:ea typeface="+mn-ea"/>
                <a:cs typeface="+mn-cs"/>
              </a:rPr>
              <a:t>Manathunga</a:t>
            </a:r>
            <a:endParaRPr lang="en-US" sz="1200" kern="1200">
              <a:ea typeface="+mn-ea"/>
              <a:cs typeface="+mn-cs"/>
            </a:endParaRPr>
          </a:p>
          <a:p>
            <a:pPr algn="ctr" defTabSz="758952">
              <a:spcAft>
                <a:spcPts val="600"/>
              </a:spcAft>
            </a:pPr>
            <a:r>
              <a:rPr lang="en-US" sz="1000" kern="1200">
                <a:ea typeface="+mn-ea"/>
                <a:cs typeface="+mn-cs"/>
              </a:rPr>
              <a:t>Supervisor </a:t>
            </a:r>
            <a:endParaRPr lang="en-US" sz="1000" i="0" u="none" strike="noStrike">
              <a:effectLst/>
            </a:endParaRPr>
          </a:p>
        </p:txBody>
      </p:sp>
      <p:sp>
        <p:nvSpPr>
          <p:cNvPr id="20" name="TextBox 19">
            <a:extLst>
              <a:ext uri="{FF2B5EF4-FFF2-40B4-BE49-F238E27FC236}">
                <a16:creationId xmlns:a16="http://schemas.microsoft.com/office/drawing/2014/main" id="{25D29208-97CF-E71A-12A9-5550A8A74121}"/>
              </a:ext>
            </a:extLst>
          </p:cNvPr>
          <p:cNvSpPr txBox="1"/>
          <p:nvPr/>
        </p:nvSpPr>
        <p:spPr>
          <a:xfrm>
            <a:off x="4016223" y="4598413"/>
            <a:ext cx="1567107" cy="507831"/>
          </a:xfrm>
          <a:prstGeom prst="rect">
            <a:avLst/>
          </a:prstGeom>
          <a:noFill/>
        </p:spPr>
        <p:txBody>
          <a:bodyPr wrap="square" rtlCol="0">
            <a:spAutoFit/>
          </a:bodyPr>
          <a:lstStyle/>
          <a:p>
            <a:pPr defTabSz="758952">
              <a:spcAft>
                <a:spcPts val="600"/>
              </a:spcAft>
            </a:pPr>
            <a:r>
              <a:rPr lang="en-US" sz="1200" kern="1200" err="1">
                <a:ea typeface="+mn-ea"/>
                <a:cs typeface="+mn-cs"/>
              </a:rPr>
              <a:t>Nimila</a:t>
            </a:r>
            <a:r>
              <a:rPr lang="en-US" sz="1200" kern="1200">
                <a:ea typeface="+mn-ea"/>
                <a:cs typeface="+mn-cs"/>
              </a:rPr>
              <a:t> </a:t>
            </a:r>
            <a:r>
              <a:rPr lang="en-US" sz="1200" kern="1200" err="1">
                <a:ea typeface="+mn-ea"/>
                <a:cs typeface="+mn-cs"/>
              </a:rPr>
              <a:t>Jayawardhana</a:t>
            </a:r>
            <a:endParaRPr lang="en-US" sz="1200" kern="1200">
              <a:ea typeface="+mn-ea"/>
              <a:cs typeface="+mn-cs"/>
            </a:endParaRPr>
          </a:p>
          <a:p>
            <a:pPr algn="ctr" defTabSz="758952">
              <a:spcAft>
                <a:spcPts val="600"/>
              </a:spcAft>
            </a:pPr>
            <a:r>
              <a:rPr lang="en-US" sz="1000" i="0" u="none" strike="noStrike">
                <a:effectLst/>
              </a:rPr>
              <a:t>Group </a:t>
            </a:r>
            <a:r>
              <a:rPr lang="en-US" sz="1000"/>
              <a:t>L</a:t>
            </a:r>
            <a:r>
              <a:rPr lang="en-US" sz="1000" i="0" u="none" strike="noStrike">
                <a:effectLst/>
              </a:rPr>
              <a:t>eader</a:t>
            </a:r>
          </a:p>
        </p:txBody>
      </p:sp>
      <p:pic>
        <p:nvPicPr>
          <p:cNvPr id="23" name="Picture 22" descr="A person with a mustache and a blue shirt&#10;&#10;Description automatically generated">
            <a:extLst>
              <a:ext uri="{FF2B5EF4-FFF2-40B4-BE49-F238E27FC236}">
                <a16:creationId xmlns:a16="http://schemas.microsoft.com/office/drawing/2014/main" id="{75A2C290-4588-CEFA-DF0F-22E9E0566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4839" y="3276401"/>
            <a:ext cx="1265387" cy="1265386"/>
          </a:xfrm>
          <a:prstGeom prst="rect">
            <a:avLst/>
          </a:prstGeom>
        </p:spPr>
      </p:pic>
      <p:pic>
        <p:nvPicPr>
          <p:cNvPr id="27" name="Picture 26" descr="A person with a goatee and beard&#10;&#10;Description automatically generated">
            <a:extLst>
              <a:ext uri="{FF2B5EF4-FFF2-40B4-BE49-F238E27FC236}">
                <a16:creationId xmlns:a16="http://schemas.microsoft.com/office/drawing/2014/main" id="{D8772FE9-8E6D-0760-3FC4-8FE1EA35F6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2658" y="3276401"/>
            <a:ext cx="1265387" cy="1265386"/>
          </a:xfrm>
          <a:prstGeom prst="rect">
            <a:avLst/>
          </a:prstGeom>
        </p:spPr>
      </p:pic>
      <p:pic>
        <p:nvPicPr>
          <p:cNvPr id="32" name="Picture 31" descr="A person in a blue shirt&#10;&#10;Description automatically generated">
            <a:extLst>
              <a:ext uri="{FF2B5EF4-FFF2-40B4-BE49-F238E27FC236}">
                <a16:creationId xmlns:a16="http://schemas.microsoft.com/office/drawing/2014/main" id="{FA7D6189-A0A2-F6A8-6E74-B3CF010558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0477" y="3276401"/>
            <a:ext cx="1265387" cy="1265386"/>
          </a:xfrm>
          <a:prstGeom prst="rect">
            <a:avLst/>
          </a:prstGeom>
        </p:spPr>
      </p:pic>
      <p:sp>
        <p:nvSpPr>
          <p:cNvPr id="2" name="TextBox 1">
            <a:extLst>
              <a:ext uri="{FF2B5EF4-FFF2-40B4-BE49-F238E27FC236}">
                <a16:creationId xmlns:a16="http://schemas.microsoft.com/office/drawing/2014/main" id="{40ED5392-B573-DA6A-E246-11F94E384368}"/>
              </a:ext>
            </a:extLst>
          </p:cNvPr>
          <p:cNvSpPr txBox="1"/>
          <p:nvPr/>
        </p:nvSpPr>
        <p:spPr>
          <a:xfrm>
            <a:off x="6093995" y="4604009"/>
            <a:ext cx="1443686" cy="507831"/>
          </a:xfrm>
          <a:prstGeom prst="rect">
            <a:avLst/>
          </a:prstGeom>
          <a:noFill/>
        </p:spPr>
        <p:txBody>
          <a:bodyPr wrap="square" rtlCol="0">
            <a:spAutoFit/>
          </a:bodyPr>
          <a:lstStyle/>
          <a:p>
            <a:pPr defTabSz="758952">
              <a:spcAft>
                <a:spcPts val="600"/>
              </a:spcAft>
            </a:pPr>
            <a:r>
              <a:rPr lang="en-US" sz="1200" kern="1200" err="1">
                <a:ea typeface="+mn-ea"/>
                <a:cs typeface="+mn-cs"/>
              </a:rPr>
              <a:t>Ravindu</a:t>
            </a:r>
            <a:r>
              <a:rPr lang="en-US" sz="1200" kern="1200">
                <a:ea typeface="+mn-ea"/>
                <a:cs typeface="+mn-cs"/>
              </a:rPr>
              <a:t> </a:t>
            </a:r>
            <a:r>
              <a:rPr lang="en-US" sz="1200" kern="1200" err="1">
                <a:ea typeface="+mn-ea"/>
                <a:cs typeface="+mn-cs"/>
              </a:rPr>
              <a:t>Jayathilaka</a:t>
            </a:r>
            <a:endParaRPr lang="en-US" sz="1200" kern="1200">
              <a:ea typeface="+mn-ea"/>
              <a:cs typeface="+mn-cs"/>
            </a:endParaRPr>
          </a:p>
          <a:p>
            <a:pPr algn="ctr" defTabSz="758952">
              <a:spcAft>
                <a:spcPts val="600"/>
              </a:spcAft>
            </a:pPr>
            <a:r>
              <a:rPr lang="en-US" sz="1000" i="0" u="none" strike="noStrike">
                <a:effectLst/>
              </a:rPr>
              <a:t>Member 01</a:t>
            </a:r>
          </a:p>
        </p:txBody>
      </p:sp>
      <p:sp>
        <p:nvSpPr>
          <p:cNvPr id="3" name="TextBox 2">
            <a:extLst>
              <a:ext uri="{FF2B5EF4-FFF2-40B4-BE49-F238E27FC236}">
                <a16:creationId xmlns:a16="http://schemas.microsoft.com/office/drawing/2014/main" id="{22C379CF-E9B1-F131-C0E2-7ED8C1FC4A97}"/>
              </a:ext>
            </a:extLst>
          </p:cNvPr>
          <p:cNvSpPr txBox="1"/>
          <p:nvPr/>
        </p:nvSpPr>
        <p:spPr>
          <a:xfrm>
            <a:off x="8213067" y="4604009"/>
            <a:ext cx="1188582" cy="507831"/>
          </a:xfrm>
          <a:prstGeom prst="rect">
            <a:avLst/>
          </a:prstGeom>
          <a:noFill/>
        </p:spPr>
        <p:txBody>
          <a:bodyPr wrap="square" rtlCol="0">
            <a:spAutoFit/>
          </a:bodyPr>
          <a:lstStyle/>
          <a:p>
            <a:pPr defTabSz="758952">
              <a:spcAft>
                <a:spcPts val="600"/>
              </a:spcAft>
            </a:pPr>
            <a:r>
              <a:rPr lang="en-US" sz="1200" kern="1200">
                <a:ea typeface="+mn-ea"/>
                <a:cs typeface="+mn-cs"/>
              </a:rPr>
              <a:t>Malith Lakshan</a:t>
            </a:r>
          </a:p>
          <a:p>
            <a:pPr algn="ctr" defTabSz="758952">
              <a:spcAft>
                <a:spcPts val="600"/>
              </a:spcAft>
            </a:pPr>
            <a:r>
              <a:rPr lang="en-US" sz="1000" i="0" u="none" strike="noStrike">
                <a:effectLst/>
              </a:rPr>
              <a:t>Member 02</a:t>
            </a:r>
          </a:p>
        </p:txBody>
      </p:sp>
      <p:sp>
        <p:nvSpPr>
          <p:cNvPr id="5" name="TextBox 4">
            <a:extLst>
              <a:ext uri="{FF2B5EF4-FFF2-40B4-BE49-F238E27FC236}">
                <a16:creationId xmlns:a16="http://schemas.microsoft.com/office/drawing/2014/main" id="{0CB08550-1B17-798D-414D-FD927ED90E91}"/>
              </a:ext>
            </a:extLst>
          </p:cNvPr>
          <p:cNvSpPr txBox="1"/>
          <p:nvPr/>
        </p:nvSpPr>
        <p:spPr>
          <a:xfrm>
            <a:off x="10009471" y="4599426"/>
            <a:ext cx="1347397" cy="507831"/>
          </a:xfrm>
          <a:prstGeom prst="rect">
            <a:avLst/>
          </a:prstGeom>
          <a:noFill/>
        </p:spPr>
        <p:txBody>
          <a:bodyPr wrap="square" rtlCol="0">
            <a:spAutoFit/>
          </a:bodyPr>
          <a:lstStyle/>
          <a:p>
            <a:pPr algn="ctr" defTabSz="758952">
              <a:spcAft>
                <a:spcPts val="600"/>
              </a:spcAft>
            </a:pPr>
            <a:r>
              <a:rPr lang="en-US" sz="1200" kern="1200">
                <a:ea typeface="+mn-ea"/>
                <a:cs typeface="+mn-cs"/>
              </a:rPr>
              <a:t>Kumara S.K</a:t>
            </a:r>
          </a:p>
          <a:p>
            <a:pPr algn="ctr" defTabSz="758952">
              <a:spcAft>
                <a:spcPts val="600"/>
              </a:spcAft>
            </a:pPr>
            <a:r>
              <a:rPr lang="en-US" sz="1000" i="0" u="none" strike="noStrike">
                <a:effectLst/>
              </a:rPr>
              <a:t>Member 03</a:t>
            </a:r>
          </a:p>
        </p:txBody>
      </p:sp>
    </p:spTree>
    <p:extLst>
      <p:ext uri="{BB962C8B-B14F-4D97-AF65-F5344CB8AC3E}">
        <p14:creationId xmlns:p14="http://schemas.microsoft.com/office/powerpoint/2010/main" val="1270275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1681162" y="245581"/>
            <a:ext cx="8829675" cy="646331"/>
          </a:xfrm>
          <a:prstGeom prst="rect">
            <a:avLst/>
          </a:prstGeom>
          <a:noFill/>
        </p:spPr>
        <p:txBody>
          <a:bodyPr wrap="square" rtlCol="0">
            <a:spAutoFit/>
          </a:bodyPr>
          <a:lstStyle/>
          <a:p>
            <a:r>
              <a:rPr lang="en-US" sz="3600" b="1">
                <a:latin typeface="Adobe Devanagari"/>
              </a:rPr>
              <a:t>TOOLS AND TECHNOLOGY AND ALGORITHMS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B06FF49A-F4D5-72FA-C507-A18073082274}"/>
              </a:ext>
            </a:extLst>
          </p:cNvPr>
          <p:cNvSpPr txBox="1"/>
          <p:nvPr/>
        </p:nvSpPr>
        <p:spPr>
          <a:xfrm>
            <a:off x="1095793" y="1442064"/>
            <a:ext cx="455391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Arial"/>
              </a:rPr>
              <a:t>Technologies</a:t>
            </a:r>
            <a:endParaRPr lang="en-US" b="1">
              <a:cs typeface="Calibri"/>
            </a:endParaRPr>
          </a:p>
          <a:p>
            <a:pPr marL="742950" lvl="1" indent="-285750">
              <a:buFont typeface="Arial"/>
              <a:buChar char="•"/>
            </a:pPr>
            <a:r>
              <a:rPr lang="en-US" sz="1600">
                <a:latin typeface="Arial"/>
                <a:cs typeface="Arial"/>
              </a:rPr>
              <a:t>Natural Language Processing (NLP)</a:t>
            </a:r>
            <a:endParaRPr lang="en-US" sz="1600">
              <a:ea typeface="Calibri" panose="020F0502020204030204"/>
              <a:cs typeface="Calibri"/>
            </a:endParaRPr>
          </a:p>
          <a:p>
            <a:pPr marL="742950" lvl="1" indent="-285750">
              <a:buFont typeface="Arial"/>
              <a:buChar char="•"/>
            </a:pPr>
            <a:r>
              <a:rPr lang="en-US" sz="1600">
                <a:latin typeface="Arial"/>
                <a:cs typeface="Arial"/>
              </a:rPr>
              <a:t>Web scripting</a:t>
            </a:r>
            <a:endParaRPr lang="en-US" sz="1600">
              <a:ea typeface="Calibri" panose="020F0502020204030204"/>
              <a:cs typeface="Calibri"/>
            </a:endParaRPr>
          </a:p>
          <a:p>
            <a:pPr marL="742950" lvl="1" indent="-285750">
              <a:buFont typeface="Arial"/>
              <a:buChar char="•"/>
            </a:pPr>
            <a:r>
              <a:rPr lang="en-US" sz="1600">
                <a:latin typeface="Arial"/>
                <a:cs typeface="Arial"/>
              </a:rPr>
              <a:t>Content sentimental analysis</a:t>
            </a:r>
          </a:p>
          <a:p>
            <a:endParaRPr lang="en-US" sz="1600">
              <a:cs typeface="Calibri"/>
            </a:endParaRPr>
          </a:p>
          <a:p>
            <a:r>
              <a:rPr lang="en-US" b="1">
                <a:latin typeface="Arial"/>
                <a:cs typeface="Arial"/>
              </a:rPr>
              <a:t>Tools</a:t>
            </a:r>
            <a:endParaRPr lang="en-US" b="1">
              <a:cs typeface="Calibri"/>
            </a:endParaRPr>
          </a:p>
          <a:p>
            <a:pPr marL="742950" lvl="1" indent="-285750">
              <a:buFont typeface="Arial"/>
              <a:buChar char="•"/>
            </a:pPr>
            <a:r>
              <a:rPr lang="en-US" sz="1600">
                <a:latin typeface="Arial"/>
                <a:cs typeface="Arial"/>
              </a:rPr>
              <a:t>Visual Studio Code</a:t>
            </a:r>
            <a:endParaRPr lang="en-US" sz="1600">
              <a:ea typeface="Calibri" panose="020F0502020204030204"/>
              <a:cs typeface="Calibri"/>
            </a:endParaRPr>
          </a:p>
          <a:p>
            <a:pPr marL="742950" lvl="1" indent="-285750">
              <a:buFont typeface="Arial"/>
              <a:buChar char="•"/>
            </a:pPr>
            <a:r>
              <a:rPr lang="en-US" sz="1600" err="1">
                <a:latin typeface="Arial"/>
                <a:cs typeface="Arial"/>
              </a:rPr>
              <a:t>Github</a:t>
            </a:r>
            <a:endParaRPr lang="en-US" sz="1600">
              <a:ea typeface="Calibri" panose="020F0502020204030204"/>
              <a:cs typeface="Calibri"/>
            </a:endParaRPr>
          </a:p>
          <a:p>
            <a:pPr marL="742950" lvl="1" indent="-285750">
              <a:buFont typeface="Arial"/>
              <a:buChar char="•"/>
            </a:pPr>
            <a:r>
              <a:rPr lang="en-US" sz="1600">
                <a:latin typeface="Arial"/>
                <a:cs typeface="Arial"/>
              </a:rPr>
              <a:t>TensorFlow</a:t>
            </a:r>
            <a:endParaRPr lang="en-US" sz="1600">
              <a:ea typeface="Calibri" panose="020F0502020204030204"/>
              <a:cs typeface="Calibri"/>
            </a:endParaRPr>
          </a:p>
          <a:p>
            <a:pPr marL="742950" lvl="1" indent="-285750">
              <a:buFont typeface="Arial"/>
              <a:buChar char="•"/>
            </a:pPr>
            <a:r>
              <a:rPr lang="en-US" sz="1600" err="1">
                <a:latin typeface="Arial"/>
                <a:cs typeface="Arial"/>
              </a:rPr>
              <a:t>PyTorch</a:t>
            </a:r>
            <a:endParaRPr lang="en-US" sz="1600">
              <a:ea typeface="Calibri" panose="020F0502020204030204"/>
              <a:cs typeface="Calibri"/>
            </a:endParaRPr>
          </a:p>
          <a:p>
            <a:pPr marL="742950" lvl="1" indent="-285750">
              <a:buFont typeface="Arial"/>
              <a:buChar char="•"/>
            </a:pPr>
            <a:r>
              <a:rPr lang="en-US" sz="1600" err="1">
                <a:latin typeface="Arial"/>
                <a:cs typeface="Arial"/>
              </a:rPr>
              <a:t>FastText</a:t>
            </a:r>
            <a:endParaRPr lang="en-US" sz="1600">
              <a:ea typeface="Calibri" panose="020F0502020204030204"/>
              <a:cs typeface="Calibri"/>
            </a:endParaRPr>
          </a:p>
          <a:p>
            <a:pPr marL="742950" lvl="1" indent="-285750">
              <a:buFont typeface="Arial"/>
              <a:buChar char="•"/>
            </a:pPr>
            <a:r>
              <a:rPr lang="en-US" sz="1600">
                <a:latin typeface="Arial"/>
                <a:cs typeface="Arial"/>
              </a:rPr>
              <a:t>Scikit-learn</a:t>
            </a:r>
            <a:endParaRPr lang="en-US" sz="1600">
              <a:ea typeface="Calibri" panose="020F0502020204030204"/>
              <a:cs typeface="Calibri"/>
            </a:endParaRPr>
          </a:p>
          <a:p>
            <a:endParaRPr lang="en-US" sz="1600">
              <a:cs typeface="Calibri"/>
            </a:endParaRPr>
          </a:p>
          <a:p>
            <a:r>
              <a:rPr lang="en-US" b="1">
                <a:latin typeface="Arial"/>
                <a:cs typeface="Arial"/>
              </a:rPr>
              <a:t>Algorithms</a:t>
            </a:r>
            <a:endParaRPr lang="en-US" b="1">
              <a:cs typeface="Calibri"/>
            </a:endParaRPr>
          </a:p>
          <a:p>
            <a:pPr marL="742950" lvl="1" indent="-285750">
              <a:buFont typeface="Arial"/>
              <a:buChar char="•"/>
            </a:pPr>
            <a:r>
              <a:rPr lang="en-US" sz="1600">
                <a:solidFill>
                  <a:srgbClr val="040C28"/>
                </a:solidFill>
                <a:latin typeface="Arial"/>
                <a:cs typeface="Arial"/>
              </a:rPr>
              <a:t>Naive Bayes</a:t>
            </a:r>
            <a:endParaRPr lang="en-US" sz="1600">
              <a:ea typeface="Calibri" panose="020F0502020204030204"/>
              <a:cs typeface="Calibri"/>
            </a:endParaRPr>
          </a:p>
          <a:p>
            <a:pPr marL="742950" lvl="1" indent="-285750">
              <a:buFont typeface="Arial"/>
              <a:buChar char="•"/>
            </a:pPr>
            <a:r>
              <a:rPr lang="en-US" sz="1600">
                <a:solidFill>
                  <a:srgbClr val="040C28"/>
                </a:solidFill>
                <a:latin typeface="Arial"/>
                <a:cs typeface="Arial"/>
              </a:rPr>
              <a:t>Zhang and Shasha’s Algorithm</a:t>
            </a:r>
            <a:endParaRPr lang="en-US" sz="1600">
              <a:ea typeface="Calibri" panose="020F0502020204030204"/>
              <a:cs typeface="Calibri"/>
            </a:endParaRPr>
          </a:p>
          <a:p>
            <a:pPr marL="742950" lvl="1" indent="-285750">
              <a:buFont typeface="Arial"/>
              <a:buChar char="•"/>
            </a:pPr>
            <a:r>
              <a:rPr lang="en-US" sz="1600" err="1">
                <a:solidFill>
                  <a:srgbClr val="040C28"/>
                </a:solidFill>
                <a:latin typeface="Arial"/>
                <a:cs typeface="Arial"/>
              </a:rPr>
              <a:t>Treedist</a:t>
            </a:r>
            <a:endParaRPr lang="en-US" sz="1600">
              <a:ea typeface="Calibri" panose="020F0502020204030204"/>
              <a:cs typeface="Calibri"/>
            </a:endParaRPr>
          </a:p>
          <a:p>
            <a:pPr marL="742950" lvl="1" indent="-285750">
              <a:buFont typeface="Arial"/>
              <a:buChar char="•"/>
            </a:pPr>
            <a:r>
              <a:rPr lang="en-US" sz="1600" err="1">
                <a:solidFill>
                  <a:srgbClr val="040C28"/>
                </a:solidFill>
                <a:latin typeface="Arial"/>
                <a:cs typeface="Arial"/>
              </a:rPr>
              <a:t>iSA</a:t>
            </a:r>
            <a:r>
              <a:rPr lang="en-US" sz="1600">
                <a:solidFill>
                  <a:srgbClr val="040C28"/>
                </a:solidFill>
                <a:latin typeface="Arial"/>
                <a:cs typeface="Arial"/>
              </a:rPr>
              <a:t> (integrated sentiment analysis)</a:t>
            </a:r>
            <a:endParaRPr lang="en-US" sz="1600">
              <a:ea typeface="Calibri" panose="020F0502020204030204"/>
              <a:cs typeface="Calibri"/>
            </a:endParaRPr>
          </a:p>
          <a:p>
            <a:pPr marL="742950" lvl="1" indent="-285750">
              <a:buFont typeface="Arial"/>
              <a:buChar char="•"/>
            </a:pPr>
            <a:r>
              <a:rPr lang="en-US" sz="1600" err="1">
                <a:solidFill>
                  <a:srgbClr val="040C28"/>
                </a:solidFill>
                <a:latin typeface="Arial"/>
                <a:cs typeface="Arial"/>
              </a:rPr>
              <a:t>iSAX</a:t>
            </a:r>
            <a:endParaRPr lang="en-US" sz="1600">
              <a:ea typeface="Calibri" panose="020F0502020204030204"/>
              <a:cs typeface="Calibri" panose="020F0502020204030204"/>
            </a:endParaRPr>
          </a:p>
          <a:p>
            <a:endParaRPr lang="en-US" sz="1400">
              <a:latin typeface="Arial"/>
              <a:cs typeface="Arial"/>
            </a:endParaRPr>
          </a:p>
        </p:txBody>
      </p:sp>
      <p:sp>
        <p:nvSpPr>
          <p:cNvPr id="9" name="Rectangle 8">
            <a:extLst>
              <a:ext uri="{FF2B5EF4-FFF2-40B4-BE49-F238E27FC236}">
                <a16:creationId xmlns:a16="http://schemas.microsoft.com/office/drawing/2014/main" id="{125620E0-C059-487F-36B9-CA168AA4B037}"/>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pic>
        <p:nvPicPr>
          <p:cNvPr id="12" name="Picture 9" descr="A logo of a cat&#10;&#10;Description automatically generated">
            <a:extLst>
              <a:ext uri="{FF2B5EF4-FFF2-40B4-BE49-F238E27FC236}">
                <a16:creationId xmlns:a16="http://schemas.microsoft.com/office/drawing/2014/main" id="{D3C25762-5A55-A7F2-14E9-DCB7314FF947}"/>
              </a:ext>
            </a:extLst>
          </p:cNvPr>
          <p:cNvPicPr>
            <a:picLocks noChangeAspect="1"/>
          </p:cNvPicPr>
          <p:nvPr/>
        </p:nvPicPr>
        <p:blipFill>
          <a:blip r:embed="rId3"/>
          <a:stretch>
            <a:fillRect/>
          </a:stretch>
        </p:blipFill>
        <p:spPr>
          <a:xfrm>
            <a:off x="9026705" y="3084464"/>
            <a:ext cx="1019941" cy="575708"/>
          </a:xfrm>
          <a:prstGeom prst="rect">
            <a:avLst/>
          </a:prstGeom>
        </p:spPr>
      </p:pic>
      <p:pic>
        <p:nvPicPr>
          <p:cNvPr id="20" name="Picture 14" descr="A logo of a brain with a keyhole&#10;&#10;Description automatically generated">
            <a:extLst>
              <a:ext uri="{FF2B5EF4-FFF2-40B4-BE49-F238E27FC236}">
                <a16:creationId xmlns:a16="http://schemas.microsoft.com/office/drawing/2014/main" id="{82E1E8B8-A4CE-CC97-89FA-CCC0025AB33D}"/>
              </a:ext>
            </a:extLst>
          </p:cNvPr>
          <p:cNvPicPr>
            <a:picLocks noChangeAspect="1"/>
          </p:cNvPicPr>
          <p:nvPr/>
        </p:nvPicPr>
        <p:blipFill>
          <a:blip r:embed="rId4"/>
          <a:stretch>
            <a:fillRect/>
          </a:stretch>
        </p:blipFill>
        <p:spPr>
          <a:xfrm>
            <a:off x="7655902" y="1632289"/>
            <a:ext cx="799223" cy="812792"/>
          </a:xfrm>
          <a:prstGeom prst="rect">
            <a:avLst/>
          </a:prstGeom>
        </p:spPr>
      </p:pic>
      <p:pic>
        <p:nvPicPr>
          <p:cNvPr id="21" name="Picture 21" descr="A blue and orange circle with black text&#10;&#10;Description automatically generated">
            <a:extLst>
              <a:ext uri="{FF2B5EF4-FFF2-40B4-BE49-F238E27FC236}">
                <a16:creationId xmlns:a16="http://schemas.microsoft.com/office/drawing/2014/main" id="{D151B15A-CA30-5BFC-DBD7-D5C95B5C32AD}"/>
              </a:ext>
            </a:extLst>
          </p:cNvPr>
          <p:cNvPicPr>
            <a:picLocks noChangeAspect="1"/>
          </p:cNvPicPr>
          <p:nvPr/>
        </p:nvPicPr>
        <p:blipFill>
          <a:blip r:embed="rId5"/>
          <a:stretch>
            <a:fillRect/>
          </a:stretch>
        </p:blipFill>
        <p:spPr>
          <a:xfrm>
            <a:off x="7435185" y="3136277"/>
            <a:ext cx="1019940" cy="585445"/>
          </a:xfrm>
          <a:prstGeom prst="rect">
            <a:avLst/>
          </a:prstGeom>
        </p:spPr>
      </p:pic>
      <p:pic>
        <p:nvPicPr>
          <p:cNvPr id="22" name="Picture 22" descr="A logo on a black background&#10;&#10;Description automatically generated">
            <a:extLst>
              <a:ext uri="{FF2B5EF4-FFF2-40B4-BE49-F238E27FC236}">
                <a16:creationId xmlns:a16="http://schemas.microsoft.com/office/drawing/2014/main" id="{756FE4E2-6895-C168-E117-91F82B22FB88}"/>
              </a:ext>
            </a:extLst>
          </p:cNvPr>
          <p:cNvPicPr>
            <a:picLocks noChangeAspect="1"/>
          </p:cNvPicPr>
          <p:nvPr/>
        </p:nvPicPr>
        <p:blipFill>
          <a:blip r:embed="rId6"/>
          <a:stretch>
            <a:fillRect/>
          </a:stretch>
        </p:blipFill>
        <p:spPr>
          <a:xfrm>
            <a:off x="9308512" y="4125300"/>
            <a:ext cx="1787695" cy="893848"/>
          </a:xfrm>
          <a:prstGeom prst="rect">
            <a:avLst/>
          </a:prstGeom>
        </p:spPr>
      </p:pic>
      <p:pic>
        <p:nvPicPr>
          <p:cNvPr id="23" name="Picture 23" descr="A logo with orange and grey letters&#10;&#10;Description automatically generated">
            <a:extLst>
              <a:ext uri="{FF2B5EF4-FFF2-40B4-BE49-F238E27FC236}">
                <a16:creationId xmlns:a16="http://schemas.microsoft.com/office/drawing/2014/main" id="{7C0FB374-1A03-1DDD-EE2B-76C2CA973D9C}"/>
              </a:ext>
            </a:extLst>
          </p:cNvPr>
          <p:cNvPicPr>
            <a:picLocks noChangeAspect="1"/>
          </p:cNvPicPr>
          <p:nvPr/>
        </p:nvPicPr>
        <p:blipFill>
          <a:blip r:embed="rId7"/>
          <a:stretch>
            <a:fillRect/>
          </a:stretch>
        </p:blipFill>
        <p:spPr>
          <a:xfrm>
            <a:off x="7308955" y="4187626"/>
            <a:ext cx="1787695" cy="893848"/>
          </a:xfrm>
          <a:prstGeom prst="rect">
            <a:avLst/>
          </a:prstGeom>
        </p:spPr>
      </p:pic>
      <p:pic>
        <p:nvPicPr>
          <p:cNvPr id="24" name="Picture 24" descr="A logo for a web data scraping company&#10;&#10;Description automatically generated">
            <a:extLst>
              <a:ext uri="{FF2B5EF4-FFF2-40B4-BE49-F238E27FC236}">
                <a16:creationId xmlns:a16="http://schemas.microsoft.com/office/drawing/2014/main" id="{8B2D1BD1-5008-D924-5B25-6031A92166AA}"/>
              </a:ext>
            </a:extLst>
          </p:cNvPr>
          <p:cNvPicPr>
            <a:picLocks noChangeAspect="1"/>
          </p:cNvPicPr>
          <p:nvPr/>
        </p:nvPicPr>
        <p:blipFill>
          <a:blip r:embed="rId8"/>
          <a:stretch>
            <a:fillRect/>
          </a:stretch>
        </p:blipFill>
        <p:spPr>
          <a:xfrm>
            <a:off x="9026705" y="1651265"/>
            <a:ext cx="799223" cy="833041"/>
          </a:xfrm>
          <a:prstGeom prst="rect">
            <a:avLst/>
          </a:prstGeom>
        </p:spPr>
      </p:pic>
      <p:cxnSp>
        <p:nvCxnSpPr>
          <p:cNvPr id="8" name="Straight Connector 7">
            <a:extLst>
              <a:ext uri="{FF2B5EF4-FFF2-40B4-BE49-F238E27FC236}">
                <a16:creationId xmlns:a16="http://schemas.microsoft.com/office/drawing/2014/main" id="{2F4510DD-5DA5-F449-DC57-0B0A99D00E65}"/>
              </a:ext>
            </a:extLst>
          </p:cNvPr>
          <p:cNvCxnSpPr/>
          <p:nvPr/>
        </p:nvCxnSpPr>
        <p:spPr>
          <a:xfrm>
            <a:off x="5702300" y="1367263"/>
            <a:ext cx="0" cy="441894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9395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3136106" y="217006"/>
            <a:ext cx="5900738" cy="646331"/>
          </a:xfrm>
          <a:prstGeom prst="rect">
            <a:avLst/>
          </a:prstGeom>
          <a:noFill/>
        </p:spPr>
        <p:txBody>
          <a:bodyPr wrap="square" rtlCol="0">
            <a:spAutoFit/>
          </a:bodyPr>
          <a:lstStyle/>
          <a:p>
            <a:r>
              <a:rPr lang="en-US" sz="3600" b="1">
                <a:latin typeface="Adobe Devanagari"/>
              </a:rPr>
              <a:t>FUNCTIONAL REQUIREMENTS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2E026CB4-DCD7-6135-0487-33B19C0E4205}"/>
              </a:ext>
            </a:extLst>
          </p:cNvPr>
          <p:cNvSpPr txBox="1"/>
          <p:nvPr/>
        </p:nvSpPr>
        <p:spPr>
          <a:xfrm>
            <a:off x="1258922" y="2005466"/>
            <a:ext cx="7184762" cy="2450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sz="1400">
              <a:latin typeface="Arial"/>
              <a:cs typeface="Arial"/>
            </a:endParaRPr>
          </a:p>
          <a:p>
            <a:pPr marL="285750" indent="-285750">
              <a:lnSpc>
                <a:spcPct val="150000"/>
              </a:lnSpc>
              <a:buFont typeface="Arial"/>
              <a:buChar char="•"/>
            </a:pPr>
            <a:r>
              <a:rPr lang="en-US">
                <a:latin typeface="Arial"/>
                <a:cs typeface="Arial"/>
              </a:rPr>
              <a:t>Accurately identify the information related to a particular question</a:t>
            </a:r>
            <a:endParaRPr lang="en-US">
              <a:ea typeface="Calibri" panose="020F0502020204030204"/>
              <a:cs typeface="Calibri"/>
            </a:endParaRPr>
          </a:p>
          <a:p>
            <a:pPr marL="285750" indent="-285750">
              <a:lnSpc>
                <a:spcPct val="150000"/>
              </a:lnSpc>
              <a:buFont typeface="Arial"/>
              <a:buChar char="•"/>
            </a:pPr>
            <a:r>
              <a:rPr lang="en-US">
                <a:latin typeface="Arial"/>
                <a:cs typeface="Arial"/>
              </a:rPr>
              <a:t>Less response time</a:t>
            </a:r>
            <a:endParaRPr lang="en-US">
              <a:ea typeface="Calibri" panose="020F0502020204030204"/>
              <a:cs typeface="Calibri"/>
            </a:endParaRPr>
          </a:p>
          <a:p>
            <a:pPr marL="285750" indent="-285750">
              <a:lnSpc>
                <a:spcPct val="150000"/>
              </a:lnSpc>
              <a:buFont typeface="Arial"/>
              <a:buChar char="•"/>
            </a:pPr>
            <a:r>
              <a:rPr lang="en-US">
                <a:latin typeface="Arial"/>
                <a:cs typeface="Arial"/>
              </a:rPr>
              <a:t>High Process speed</a:t>
            </a:r>
            <a:endParaRPr lang="en-US">
              <a:ea typeface="Calibri" panose="020F0502020204030204"/>
              <a:cs typeface="Calibri"/>
            </a:endParaRPr>
          </a:p>
          <a:p>
            <a:pPr marL="285750" indent="-285750">
              <a:lnSpc>
                <a:spcPct val="150000"/>
              </a:lnSpc>
              <a:buFont typeface="Arial"/>
              <a:buChar char="•"/>
            </a:pPr>
            <a:r>
              <a:rPr lang="en-US">
                <a:latin typeface="Arial"/>
                <a:cs typeface="Arial"/>
              </a:rPr>
              <a:t>High Capacity</a:t>
            </a:r>
            <a:endParaRPr lang="en-US">
              <a:ea typeface="Calibri" panose="020F0502020204030204"/>
              <a:cs typeface="Calibri" panose="020F0502020204030204"/>
            </a:endParaRPr>
          </a:p>
          <a:p>
            <a:pPr>
              <a:lnSpc>
                <a:spcPct val="150000"/>
              </a:lnSpc>
            </a:pPr>
            <a:endParaRPr lang="en-US">
              <a:latin typeface="Calibri" panose="020F0502020204030204"/>
              <a:ea typeface="Calibri" panose="020F0502020204030204"/>
              <a:cs typeface="Calibri"/>
            </a:endParaRPr>
          </a:p>
        </p:txBody>
      </p:sp>
      <p:sp>
        <p:nvSpPr>
          <p:cNvPr id="7" name="Rectangle 6">
            <a:extLst>
              <a:ext uri="{FF2B5EF4-FFF2-40B4-BE49-F238E27FC236}">
                <a16:creationId xmlns:a16="http://schemas.microsoft.com/office/drawing/2014/main" id="{E0A4B227-6DBA-2828-971A-1CDD3D4BF52A}"/>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2320666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2006819" y="207481"/>
            <a:ext cx="8163171" cy="646331"/>
          </a:xfrm>
          <a:prstGeom prst="rect">
            <a:avLst/>
          </a:prstGeom>
          <a:noFill/>
        </p:spPr>
        <p:txBody>
          <a:bodyPr wrap="square" rtlCol="0">
            <a:spAutoFit/>
          </a:bodyPr>
          <a:lstStyle/>
          <a:p>
            <a:r>
              <a:rPr lang="en-US" sz="3600" b="1">
                <a:latin typeface="Adobe Devanagari"/>
              </a:rPr>
              <a:t>NON-FUNCTIONAL REQUIREMENTS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17F680F1-48BC-B62C-14C9-4EDBD270976A}"/>
              </a:ext>
            </a:extLst>
          </p:cNvPr>
          <p:cNvSpPr txBox="1"/>
          <p:nvPr/>
        </p:nvSpPr>
        <p:spPr>
          <a:xfrm>
            <a:off x="2474401" y="1524000"/>
            <a:ext cx="7539315"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endParaRPr lang="en-US">
              <a:latin typeface="Arial"/>
              <a:cs typeface="Arial"/>
            </a:endParaRPr>
          </a:p>
          <a:p>
            <a:pPr marL="285750" indent="-285750">
              <a:lnSpc>
                <a:spcPct val="150000"/>
              </a:lnSpc>
              <a:buFont typeface="Arial"/>
              <a:buChar char="•"/>
            </a:pPr>
            <a:r>
              <a:rPr lang="en-US">
                <a:latin typeface="Arial"/>
                <a:cs typeface="Arial"/>
              </a:rPr>
              <a:t>Reliability</a:t>
            </a:r>
            <a:endParaRPr lang="en-US">
              <a:cs typeface="Calibri"/>
            </a:endParaRPr>
          </a:p>
          <a:p>
            <a:pPr marL="285750" indent="-285750">
              <a:lnSpc>
                <a:spcPct val="150000"/>
              </a:lnSpc>
              <a:buFont typeface="Arial"/>
              <a:buChar char="•"/>
            </a:pPr>
            <a:r>
              <a:rPr lang="en-US">
                <a:latin typeface="Arial"/>
                <a:cs typeface="Arial"/>
              </a:rPr>
              <a:t>Realtime</a:t>
            </a:r>
            <a:endParaRPr lang="en-US">
              <a:cs typeface="Calibri"/>
            </a:endParaRPr>
          </a:p>
          <a:p>
            <a:pPr marL="285750" indent="-285750">
              <a:lnSpc>
                <a:spcPct val="150000"/>
              </a:lnSpc>
              <a:buFont typeface="Arial"/>
              <a:buChar char="•"/>
            </a:pPr>
            <a:r>
              <a:rPr lang="en-US">
                <a:latin typeface="Arial"/>
                <a:cs typeface="Arial"/>
              </a:rPr>
              <a:t>Availability</a:t>
            </a:r>
            <a:endParaRPr lang="en-US">
              <a:cs typeface="Calibri"/>
            </a:endParaRPr>
          </a:p>
          <a:p>
            <a:pPr marL="285750" indent="-285750">
              <a:lnSpc>
                <a:spcPct val="150000"/>
              </a:lnSpc>
              <a:buFont typeface="Arial"/>
              <a:buChar char="•"/>
            </a:pPr>
            <a:r>
              <a:rPr lang="en-US">
                <a:latin typeface="Arial"/>
                <a:cs typeface="Arial"/>
              </a:rPr>
              <a:t>Efficiency</a:t>
            </a:r>
            <a:endParaRPr lang="en-US">
              <a:cs typeface="Calibri"/>
            </a:endParaRPr>
          </a:p>
          <a:p>
            <a:pPr marL="285750" indent="-285750">
              <a:lnSpc>
                <a:spcPct val="150000"/>
              </a:lnSpc>
              <a:buFont typeface="Arial"/>
              <a:buChar char="•"/>
            </a:pPr>
            <a:r>
              <a:rPr lang="en-US">
                <a:latin typeface="Arial"/>
                <a:cs typeface="Arial"/>
              </a:rPr>
              <a:t>Accuracy</a:t>
            </a:r>
            <a:endParaRPr lang="en-US">
              <a:cs typeface="Calibri"/>
            </a:endParaRPr>
          </a:p>
          <a:p>
            <a:pPr marL="285750" indent="-285750">
              <a:lnSpc>
                <a:spcPct val="150000"/>
              </a:lnSpc>
              <a:buFont typeface="Arial"/>
              <a:buChar char="•"/>
            </a:pPr>
            <a:r>
              <a:rPr lang="en-US">
                <a:latin typeface="Arial"/>
                <a:cs typeface="Arial"/>
              </a:rPr>
              <a:t>Collaborate </a:t>
            </a:r>
            <a:endParaRPr lang="en-US">
              <a:cs typeface="Calibri"/>
            </a:endParaRPr>
          </a:p>
          <a:p>
            <a:pPr marL="285750" indent="-285750">
              <a:lnSpc>
                <a:spcPct val="150000"/>
              </a:lnSpc>
              <a:buFont typeface="Arial"/>
              <a:buChar char="•"/>
            </a:pPr>
            <a:r>
              <a:rPr lang="en-US">
                <a:latin typeface="Arial"/>
                <a:cs typeface="Arial"/>
              </a:rPr>
              <a:t>Decision making</a:t>
            </a:r>
            <a:endParaRPr lang="en-US">
              <a:cs typeface="Calibri" panose="020F0502020204030204"/>
            </a:endParaRPr>
          </a:p>
          <a:p>
            <a:pPr algn="l"/>
            <a:endParaRPr lang="en-US" sz="1600">
              <a:latin typeface="Arial"/>
              <a:cs typeface="Arial"/>
            </a:endParaRPr>
          </a:p>
        </p:txBody>
      </p:sp>
      <p:sp>
        <p:nvSpPr>
          <p:cNvPr id="7" name="Rectangle 6">
            <a:extLst>
              <a:ext uri="{FF2B5EF4-FFF2-40B4-BE49-F238E27FC236}">
                <a16:creationId xmlns:a16="http://schemas.microsoft.com/office/drawing/2014/main" id="{938D3B57-1B4F-73EB-B1EA-22E7955651E0}"/>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4083231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2171043" y="128653"/>
            <a:ext cx="7834723" cy="646331"/>
          </a:xfrm>
          <a:prstGeom prst="rect">
            <a:avLst/>
          </a:prstGeom>
          <a:noFill/>
        </p:spPr>
        <p:txBody>
          <a:bodyPr wrap="square" rtlCol="0">
            <a:spAutoFit/>
          </a:bodyPr>
          <a:lstStyle/>
          <a:p>
            <a:r>
              <a:rPr lang="en-US" sz="3600" b="1">
                <a:latin typeface="Adobe Devanagari"/>
              </a:rPr>
              <a:t>WORK BREAKDOWN STRUCTURE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DC0B0C05-EA60-DBB5-6E8A-46923F3AF8BB}"/>
              </a:ext>
            </a:extLst>
          </p:cNvPr>
          <p:cNvSpPr txBox="1"/>
          <p:nvPr/>
        </p:nvSpPr>
        <p:spPr>
          <a:xfrm>
            <a:off x="1479176" y="2252382"/>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Rectangle 6">
            <a:extLst>
              <a:ext uri="{FF2B5EF4-FFF2-40B4-BE49-F238E27FC236}">
                <a16:creationId xmlns:a16="http://schemas.microsoft.com/office/drawing/2014/main" id="{4F9D445F-52F2-E8B1-BC14-D062B5824693}"/>
              </a:ext>
            </a:extLst>
          </p:cNvPr>
          <p:cNvSpPr/>
          <p:nvPr/>
        </p:nvSpPr>
        <p:spPr>
          <a:xfrm>
            <a:off x="2832460" y="645594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pic>
        <p:nvPicPr>
          <p:cNvPr id="5" name="Picture 7">
            <a:extLst>
              <a:ext uri="{FF2B5EF4-FFF2-40B4-BE49-F238E27FC236}">
                <a16:creationId xmlns:a16="http://schemas.microsoft.com/office/drawing/2014/main" id="{83C098E8-4FF1-CFB9-850A-986F55B0E5A0}"/>
              </a:ext>
            </a:extLst>
          </p:cNvPr>
          <p:cNvPicPr>
            <a:picLocks noChangeAspect="1"/>
          </p:cNvPicPr>
          <p:nvPr/>
        </p:nvPicPr>
        <p:blipFill>
          <a:blip r:embed="rId3"/>
          <a:stretch>
            <a:fillRect/>
          </a:stretch>
        </p:blipFill>
        <p:spPr>
          <a:xfrm>
            <a:off x="1225112" y="788944"/>
            <a:ext cx="9745717" cy="5700525"/>
          </a:xfrm>
          <a:prstGeom prst="rect">
            <a:avLst/>
          </a:prstGeom>
        </p:spPr>
      </p:pic>
    </p:spTree>
    <p:extLst>
      <p:ext uri="{BB962C8B-B14F-4D97-AF65-F5344CB8AC3E}">
        <p14:creationId xmlns:p14="http://schemas.microsoft.com/office/powerpoint/2010/main" val="167305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299388" y="207481"/>
            <a:ext cx="3586409" cy="646331"/>
          </a:xfrm>
          <a:prstGeom prst="rect">
            <a:avLst/>
          </a:prstGeom>
          <a:noFill/>
        </p:spPr>
        <p:txBody>
          <a:bodyPr wrap="square" rtlCol="0">
            <a:spAutoFit/>
          </a:bodyPr>
          <a:lstStyle/>
          <a:p>
            <a:r>
              <a:rPr lang="en-US" sz="3600" b="1">
                <a:latin typeface="Adobe Devanagari"/>
              </a:rPr>
              <a:t>GANTT CHART</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Rectangle 2">
            <a:extLst>
              <a:ext uri="{FF2B5EF4-FFF2-40B4-BE49-F238E27FC236}">
                <a16:creationId xmlns:a16="http://schemas.microsoft.com/office/drawing/2014/main" id="{D7DCCC78-7834-B9F7-125A-513C5395F5CD}"/>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pic>
        <p:nvPicPr>
          <p:cNvPr id="9" name="Picture 8" descr="A graph with a line going up&#10;&#10;Description automatically generated">
            <a:extLst>
              <a:ext uri="{FF2B5EF4-FFF2-40B4-BE49-F238E27FC236}">
                <a16:creationId xmlns:a16="http://schemas.microsoft.com/office/drawing/2014/main" id="{EAB07BC1-CF26-57F2-2131-2EC0C265F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42" y="853812"/>
            <a:ext cx="9238516" cy="5355208"/>
          </a:xfrm>
          <a:prstGeom prst="rect">
            <a:avLst/>
          </a:prstGeom>
        </p:spPr>
      </p:pic>
    </p:spTree>
    <p:extLst>
      <p:ext uri="{BB962C8B-B14F-4D97-AF65-F5344CB8AC3E}">
        <p14:creationId xmlns:p14="http://schemas.microsoft.com/office/powerpoint/2010/main" val="1220273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509595" y="178906"/>
            <a:ext cx="3159549" cy="646331"/>
          </a:xfrm>
          <a:prstGeom prst="rect">
            <a:avLst/>
          </a:prstGeom>
          <a:noFill/>
        </p:spPr>
        <p:txBody>
          <a:bodyPr wrap="square" rtlCol="0">
            <a:spAutoFit/>
          </a:bodyPr>
          <a:lstStyle/>
          <a:p>
            <a:r>
              <a:rPr lang="en-US" sz="3600" b="1">
                <a:latin typeface="Adobe Devanagari"/>
              </a:rPr>
              <a:t>REFERENCE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Rectangle 2">
            <a:extLst>
              <a:ext uri="{FF2B5EF4-FFF2-40B4-BE49-F238E27FC236}">
                <a16:creationId xmlns:a16="http://schemas.microsoft.com/office/drawing/2014/main" id="{AB1E799B-C231-3B28-4CB8-0066A3E6735F}"/>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IT20631260</a:t>
            </a:r>
            <a:r>
              <a:rPr lang="en-US" sz="1800">
                <a:solidFill>
                  <a:schemeClr val="tx1"/>
                </a:solidFill>
              </a:rPr>
              <a:t>   |   </a:t>
            </a:r>
            <a:r>
              <a:rPr lang="en-US" sz="1800" b="1" err="1">
                <a:solidFill>
                  <a:schemeClr val="tx1"/>
                </a:solidFill>
              </a:rPr>
              <a:t>Jayathilaka</a:t>
            </a:r>
            <a:r>
              <a:rPr lang="en-US" sz="1800" b="1">
                <a:solidFill>
                  <a:schemeClr val="tx1"/>
                </a:solidFill>
              </a:rPr>
              <a:t> S.A.D.R.P   </a:t>
            </a:r>
            <a:r>
              <a:rPr lang="en-US" sz="1800">
                <a:solidFill>
                  <a:schemeClr val="tx1"/>
                </a:solidFill>
              </a:rPr>
              <a:t>|   </a:t>
            </a:r>
            <a:r>
              <a:rPr lang="en-US">
                <a:solidFill>
                  <a:schemeClr val="tx1"/>
                </a:solidFill>
              </a:rPr>
              <a:t>2023-24-043</a:t>
            </a:r>
            <a:endParaRPr lang="en-US" sz="1800" b="0">
              <a:solidFill>
                <a:schemeClr val="tx1"/>
              </a:solidFill>
            </a:endParaRPr>
          </a:p>
        </p:txBody>
      </p:sp>
      <p:graphicFrame>
        <p:nvGraphicFramePr>
          <p:cNvPr id="19" name="Table 18">
            <a:extLst>
              <a:ext uri="{FF2B5EF4-FFF2-40B4-BE49-F238E27FC236}">
                <a16:creationId xmlns:a16="http://schemas.microsoft.com/office/drawing/2014/main" id="{6FACFE1B-4752-07EB-010F-788A81FE3126}"/>
              </a:ext>
            </a:extLst>
          </p:cNvPr>
          <p:cNvGraphicFramePr>
            <a:graphicFrameLocks noGrp="1"/>
          </p:cNvGraphicFramePr>
          <p:nvPr>
            <p:extLst>
              <p:ext uri="{D42A27DB-BD31-4B8C-83A1-F6EECF244321}">
                <p14:modId xmlns:p14="http://schemas.microsoft.com/office/powerpoint/2010/main" val="1148817721"/>
              </p:ext>
            </p:extLst>
          </p:nvPr>
        </p:nvGraphicFramePr>
        <p:xfrm>
          <a:off x="985345" y="1292969"/>
          <a:ext cx="10976741" cy="4304665"/>
        </p:xfrm>
        <a:graphic>
          <a:graphicData uri="http://schemas.openxmlformats.org/drawingml/2006/table">
            <a:tbl>
              <a:tblPr firstRow="1" firstCol="1" bandRow="1">
                <a:tableStyleId>{2D5ABB26-0587-4C30-8999-92F81FD0307C}</a:tableStyleId>
              </a:tblPr>
              <a:tblGrid>
                <a:gridCol w="10976741">
                  <a:extLst>
                    <a:ext uri="{9D8B030D-6E8A-4147-A177-3AD203B41FA5}">
                      <a16:colId xmlns:a16="http://schemas.microsoft.com/office/drawing/2014/main" val="843388818"/>
                    </a:ext>
                  </a:extLst>
                </a:gridCol>
              </a:tblGrid>
              <a:tr h="0">
                <a:tc>
                  <a:txBody>
                    <a:bodyPr/>
                    <a:lstStyle/>
                    <a:p>
                      <a:pPr>
                        <a:lnSpc>
                          <a:spcPct val="150000"/>
                        </a:lnSpc>
                      </a:pPr>
                      <a:r>
                        <a:rPr lang="en-US">
                          <a:effectLst/>
                        </a:rPr>
                        <a:t>W. Medhat, "Sentiment analysis algorithms and applications: A survey," </a:t>
                      </a:r>
                      <a:r>
                        <a:rPr lang="en-US" err="1">
                          <a:effectLst/>
                        </a:rPr>
                        <a:t>sciencedirect</a:t>
                      </a:r>
                      <a:r>
                        <a:rPr lang="en-US">
                          <a:effectLst/>
                        </a:rPr>
                        <a:t>, vol. 5, no. 4, pp. 1019-1113, 2014. </a:t>
                      </a:r>
                    </a:p>
                    <a:p>
                      <a:pPr lvl="0">
                        <a:lnSpc>
                          <a:spcPct val="150000"/>
                        </a:lnSpc>
                        <a:buNone/>
                      </a:pPr>
                      <a:endParaRPr lang="en-US">
                        <a:effectLst/>
                      </a:endParaRPr>
                    </a:p>
                  </a:txBody>
                  <a:tcPr marL="9525" marR="9525" marT="9525" marB="9525"/>
                </a:tc>
                <a:extLst>
                  <a:ext uri="{0D108BD9-81ED-4DB2-BD59-A6C34878D82A}">
                    <a16:rowId xmlns:a16="http://schemas.microsoft.com/office/drawing/2014/main" val="3527233362"/>
                  </a:ext>
                </a:extLst>
              </a:tr>
              <a:tr h="0">
                <a:tc>
                  <a:txBody>
                    <a:bodyPr/>
                    <a:lstStyle/>
                    <a:p>
                      <a:r>
                        <a:rPr lang="en-US">
                          <a:effectLst/>
                        </a:rPr>
                        <a:t>L. Zhang, "Deep learning for sentiment analysis," 30 March 2018. [Online]. Available: https://wires.onlinelibrary.wiley.com/doi/abs/10.1002/widm.1253. [Accessed 10 July 2023].</a:t>
                      </a:r>
                    </a:p>
                    <a:p>
                      <a:pPr lvl="0">
                        <a:buNone/>
                      </a:pPr>
                      <a:endParaRPr lang="en-US">
                        <a:effectLst/>
                      </a:endParaRPr>
                    </a:p>
                  </a:txBody>
                  <a:tcPr marL="9525" marR="9525" marT="9525" marB="9525"/>
                </a:tc>
                <a:extLst>
                  <a:ext uri="{0D108BD9-81ED-4DB2-BD59-A6C34878D82A}">
                    <a16:rowId xmlns:a16="http://schemas.microsoft.com/office/drawing/2014/main" val="2585868556"/>
                  </a:ext>
                </a:extLst>
              </a:tr>
              <a:tr h="0">
                <a:tc>
                  <a:txBody>
                    <a:bodyPr/>
                    <a:lstStyle/>
                    <a:p>
                      <a:r>
                        <a:rPr lang="en-US">
                          <a:effectLst/>
                        </a:rPr>
                        <a:t>D. Tang, "Deep learning for sentiment analysis: successful approaches and future challenges," 23 October 2015. [Online]. Available: https://wires.onlinelibrary.wiley.com/doi/abs/10.1002/widm.1171. [Accessed 12 July 2023].</a:t>
                      </a:r>
                    </a:p>
                    <a:p>
                      <a:pPr lvl="0">
                        <a:buNone/>
                      </a:pPr>
                      <a:endParaRPr lang="en-US">
                        <a:effectLst/>
                      </a:endParaRPr>
                    </a:p>
                  </a:txBody>
                  <a:tcPr marL="9525" marR="9525" marT="9525" marB="9525"/>
                </a:tc>
                <a:extLst>
                  <a:ext uri="{0D108BD9-81ED-4DB2-BD59-A6C34878D82A}">
                    <a16:rowId xmlns:a16="http://schemas.microsoft.com/office/drawing/2014/main" val="3841554211"/>
                  </a:ext>
                </a:extLst>
              </a:tr>
              <a:tr h="0">
                <a:tc>
                  <a:txBody>
                    <a:bodyPr/>
                    <a:lstStyle/>
                    <a:p>
                      <a:r>
                        <a:rPr lang="en-US">
                          <a:effectLst/>
                        </a:rPr>
                        <a:t>K. Chakraborty, "Sentiment Analysis of COVID-19 tweets by Deep Learning Classifiers—A study to show how popularity is affecting accuracy in social media," 28 September 2020. [Online]. Available: https://www.sciencedirect.com/science/article/pii/S156849462030692X. [Accessed 11 July 2023].</a:t>
                      </a:r>
                    </a:p>
                    <a:p>
                      <a:pPr lvl="0">
                        <a:buNone/>
                      </a:pPr>
                      <a:endParaRPr lang="en-US">
                        <a:effectLst/>
                      </a:endParaRPr>
                    </a:p>
                  </a:txBody>
                  <a:tcPr marL="9525" marR="9525" marT="9525" marB="9525"/>
                </a:tc>
                <a:extLst>
                  <a:ext uri="{0D108BD9-81ED-4DB2-BD59-A6C34878D82A}">
                    <a16:rowId xmlns:a16="http://schemas.microsoft.com/office/drawing/2014/main" val="2677471214"/>
                  </a:ext>
                </a:extLst>
              </a:tr>
              <a:tr h="0">
                <a:tc>
                  <a:txBody>
                    <a:bodyPr/>
                    <a:lstStyle/>
                    <a:p>
                      <a:r>
                        <a:rPr lang="en-US">
                          <a:effectLst/>
                        </a:rPr>
                        <a:t>D. Li, "Text sentiment analysis based on long short-term memory," in IEEE, Wuhan, China, 2016. </a:t>
                      </a:r>
                    </a:p>
                  </a:txBody>
                  <a:tcPr marL="9525" marR="9525" marT="9525" marB="9525"/>
                </a:tc>
                <a:extLst>
                  <a:ext uri="{0D108BD9-81ED-4DB2-BD59-A6C34878D82A}">
                    <a16:rowId xmlns:a16="http://schemas.microsoft.com/office/drawing/2014/main" val="476503254"/>
                  </a:ext>
                </a:extLst>
              </a:tr>
            </a:tbl>
          </a:graphicData>
        </a:graphic>
      </p:graphicFrame>
    </p:spTree>
    <p:extLst>
      <p:ext uri="{BB962C8B-B14F-4D97-AF65-F5344CB8AC3E}">
        <p14:creationId xmlns:p14="http://schemas.microsoft.com/office/powerpoint/2010/main" val="3436685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3389FD69-9BB0-67F1-214C-B9EA6B4CD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0" y="6327779"/>
            <a:ext cx="2521917" cy="484150"/>
          </a:xfrm>
          <a:prstGeom prst="rect">
            <a:avLst/>
          </a:prstGeom>
        </p:spPr>
      </p:pic>
      <p:sp>
        <p:nvSpPr>
          <p:cNvPr id="6" name="Rectangle 5">
            <a:extLst>
              <a:ext uri="{FF2B5EF4-FFF2-40B4-BE49-F238E27FC236}">
                <a16:creationId xmlns:a16="http://schemas.microsoft.com/office/drawing/2014/main" id="{98FDBEA2-CA6A-B479-088B-F3EE0E267F03}"/>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7" name="Date Placeholder 8">
            <a:extLst>
              <a:ext uri="{FF2B5EF4-FFF2-40B4-BE49-F238E27FC236}">
                <a16:creationId xmlns:a16="http://schemas.microsoft.com/office/drawing/2014/main" id="{74FA104C-B42D-E711-D09D-CA8643953C02}"/>
              </a:ext>
            </a:extLst>
          </p:cNvPr>
          <p:cNvSpPr txBox="1">
            <a:spLocks/>
          </p:cNvSpPr>
          <p:nvPr/>
        </p:nvSpPr>
        <p:spPr>
          <a:xfrm>
            <a:off x="9774936" y="6455947"/>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pic>
        <p:nvPicPr>
          <p:cNvPr id="9" name="Picture 8" descr="A person standing in front of a white wall&#10;&#10;Description automatically generated">
            <a:extLst>
              <a:ext uri="{FF2B5EF4-FFF2-40B4-BE49-F238E27FC236}">
                <a16:creationId xmlns:a16="http://schemas.microsoft.com/office/drawing/2014/main" id="{DE779CFA-4206-6D0B-FB01-31BE776AA921}"/>
              </a:ext>
            </a:extLst>
          </p:cNvPr>
          <p:cNvPicPr>
            <a:picLocks noChangeAspect="1"/>
          </p:cNvPicPr>
          <p:nvPr/>
        </p:nvPicPr>
        <p:blipFill rotWithShape="1">
          <a:blip r:embed="rId3">
            <a:extLst>
              <a:ext uri="{28A0092B-C50C-407E-A947-70E740481C1C}">
                <a14:useLocalDpi xmlns:a14="http://schemas.microsoft.com/office/drawing/2010/main" val="0"/>
              </a:ext>
            </a:extLst>
          </a:blip>
          <a:srcRect l="27441" t="14163" r="21696" b="34526"/>
          <a:stretch/>
        </p:blipFill>
        <p:spPr>
          <a:xfrm>
            <a:off x="10313098" y="55216"/>
            <a:ext cx="1819275" cy="2318113"/>
          </a:xfrm>
          <a:prstGeom prst="rect">
            <a:avLst/>
          </a:prstGeom>
        </p:spPr>
      </p:pic>
      <p:sp>
        <p:nvSpPr>
          <p:cNvPr id="11" name="TextBox 10">
            <a:extLst>
              <a:ext uri="{FF2B5EF4-FFF2-40B4-BE49-F238E27FC236}">
                <a16:creationId xmlns:a16="http://schemas.microsoft.com/office/drawing/2014/main" id="{72A4B9A3-F65E-C681-8C05-B0E8639C4518}"/>
              </a:ext>
            </a:extLst>
          </p:cNvPr>
          <p:cNvSpPr txBox="1"/>
          <p:nvPr/>
        </p:nvSpPr>
        <p:spPr>
          <a:xfrm>
            <a:off x="462832" y="4303455"/>
            <a:ext cx="8395953" cy="2554545"/>
          </a:xfrm>
          <a:prstGeom prst="rect">
            <a:avLst/>
          </a:prstGeom>
          <a:noFill/>
        </p:spPr>
        <p:txBody>
          <a:bodyPr wrap="none" lIns="91440" tIns="45720" rIns="91440" bIns="45720" rtlCol="0" anchor="t">
            <a:spAutoFit/>
          </a:bodyPr>
          <a:lstStyle/>
          <a:p>
            <a:r>
              <a:rPr lang="en-US" sz="3200" b="1"/>
              <a:t>Time Series Analysis of the Alternative contents.</a:t>
            </a:r>
          </a:p>
          <a:p>
            <a:r>
              <a:rPr lang="en-US" sz="1800" b="1">
                <a:latin typeface="Adobe Devanagari"/>
              </a:rPr>
              <a:t>IT20633240 | LAKSHAN W.R.S.M.M</a:t>
            </a:r>
          </a:p>
          <a:p>
            <a:endParaRPr lang="en-US" b="1">
              <a:latin typeface="Adobe Devanagari"/>
            </a:endParaRPr>
          </a:p>
          <a:p>
            <a:pPr algn="l"/>
            <a:r>
              <a:rPr lang="en-US" sz="1400" b="0" i="0" u="none" strike="noStrike" baseline="0"/>
              <a:t>Bachelor of Science (Hons) in Information Technology</a:t>
            </a:r>
            <a:endParaRPr lang="en-US" sz="1400" b="0" i="0" u="none" strike="noStrike" baseline="0">
              <a:cs typeface="Calibri"/>
            </a:endParaRPr>
          </a:p>
          <a:p>
            <a:pPr algn="l"/>
            <a:r>
              <a:rPr lang="en-US" sz="1400" b="0" i="0" u="none" strike="noStrike" baseline="0"/>
              <a:t>Specializing in Information Technology</a:t>
            </a:r>
            <a:endParaRPr lang="en-US" sz="1400">
              <a:cs typeface="Calibri"/>
            </a:endParaRPr>
          </a:p>
          <a:p>
            <a:endParaRPr lang="en-US" sz="3200" b="1">
              <a:latin typeface="Adobe Devanagari"/>
            </a:endParaRPr>
          </a:p>
          <a:p>
            <a:endParaRPr lang="en-US" sz="3200" b="1"/>
          </a:p>
        </p:txBody>
      </p:sp>
      <p:cxnSp>
        <p:nvCxnSpPr>
          <p:cNvPr id="12" name="Straight Connector 11">
            <a:extLst>
              <a:ext uri="{FF2B5EF4-FFF2-40B4-BE49-F238E27FC236}">
                <a16:creationId xmlns:a16="http://schemas.microsoft.com/office/drawing/2014/main" id="{181FE0F0-1FD6-295C-16BF-B7DD70A339B4}"/>
              </a:ext>
            </a:extLst>
          </p:cNvPr>
          <p:cNvCxnSpPr/>
          <p:nvPr/>
        </p:nvCxnSpPr>
        <p:spPr>
          <a:xfrm>
            <a:off x="690664" y="3895925"/>
            <a:ext cx="980817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25861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F65FD-C199-AD71-6A3E-A971313480F4}"/>
              </a:ext>
            </a:extLst>
          </p:cNvPr>
          <p:cNvSpPr txBox="1"/>
          <p:nvPr/>
        </p:nvSpPr>
        <p:spPr>
          <a:xfrm>
            <a:off x="2509320" y="217006"/>
            <a:ext cx="7173359" cy="646331"/>
          </a:xfrm>
          <a:prstGeom prst="rect">
            <a:avLst/>
          </a:prstGeom>
          <a:noFill/>
        </p:spPr>
        <p:txBody>
          <a:bodyPr wrap="square" rtlCol="0">
            <a:spAutoFit/>
          </a:bodyPr>
          <a:lstStyle/>
          <a:p>
            <a:r>
              <a:rPr lang="en-US" sz="3600" b="1">
                <a:latin typeface="Adobe Devanagari"/>
              </a:rPr>
              <a:t>INTRODUCTION AND BACKGROUND</a:t>
            </a:r>
          </a:p>
        </p:txBody>
      </p:sp>
      <p:pic>
        <p:nvPicPr>
          <p:cNvPr id="4" name="Picture 3" descr="A close up of a sign&#10;&#10;Description automatically generated">
            <a:extLst>
              <a:ext uri="{FF2B5EF4-FFF2-40B4-BE49-F238E27FC236}">
                <a16:creationId xmlns:a16="http://schemas.microsoft.com/office/drawing/2014/main" id="{C68EA987-F09C-C53E-9782-C6BB0EA60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0" y="6327779"/>
            <a:ext cx="2521917" cy="484150"/>
          </a:xfrm>
          <a:prstGeom prst="rect">
            <a:avLst/>
          </a:prstGeom>
        </p:spPr>
      </p:pic>
      <p:sp>
        <p:nvSpPr>
          <p:cNvPr id="6" name="Date Placeholder 8">
            <a:extLst>
              <a:ext uri="{FF2B5EF4-FFF2-40B4-BE49-F238E27FC236}">
                <a16:creationId xmlns:a16="http://schemas.microsoft.com/office/drawing/2014/main" id="{68CB68F1-1386-34C6-E624-D35237AA6065}"/>
              </a:ext>
            </a:extLst>
          </p:cNvPr>
          <p:cNvSpPr txBox="1">
            <a:spLocks/>
          </p:cNvSpPr>
          <p:nvPr/>
        </p:nvSpPr>
        <p:spPr>
          <a:xfrm>
            <a:off x="9774936" y="6455947"/>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3157373E-9CAE-7F1B-D201-F9EF70FE473B}"/>
              </a:ext>
            </a:extLst>
          </p:cNvPr>
          <p:cNvSpPr txBox="1"/>
          <p:nvPr/>
        </p:nvSpPr>
        <p:spPr>
          <a:xfrm>
            <a:off x="1320408" y="1397675"/>
            <a:ext cx="9433111"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0" i="0" u="none" strike="noStrike">
                <a:solidFill>
                  <a:srgbClr val="000000"/>
                </a:solidFill>
                <a:effectLst/>
                <a:latin typeface="Arial" panose="020B0604020202020204" pitchFamily="34" charset="0"/>
              </a:rPr>
              <a:t>Over time, there are changes in the opinions related to the events. It is possible that one day in the future there will be an opinion that is completely different from the opinion of the present. The aim is to update all those opinions periodically.</a:t>
            </a:r>
          </a:p>
          <a:p>
            <a:endParaRPr lang="en-US" sz="1600">
              <a:solidFill>
                <a:srgbClr val="000000"/>
              </a:solidFill>
              <a:latin typeface="Arial" panose="020B0604020202020204" pitchFamily="34" charset="0"/>
            </a:endParaRPr>
          </a:p>
          <a:p>
            <a:r>
              <a:rPr lang="en-US" sz="1600" b="0" i="0" u="none" strike="noStrike">
                <a:solidFill>
                  <a:srgbClr val="000000"/>
                </a:solidFill>
                <a:effectLst/>
                <a:latin typeface="Arial" panose="020B0604020202020204" pitchFamily="34" charset="0"/>
              </a:rPr>
              <a:t>EX:- </a:t>
            </a:r>
            <a:r>
              <a:rPr lang="en-US" sz="1600" b="0" i="0" u="none" strike="noStrike">
                <a:solidFill>
                  <a:srgbClr val="202124"/>
                </a:solidFill>
                <a:effectLst/>
                <a:latin typeface="Arial" panose="020B0604020202020204" pitchFamily="34" charset="0"/>
              </a:rPr>
              <a:t>Regarding the incident of the MV - X - Press Pearl ship, the news that is completely different from the opinion that was in the year 2021 is currently being published in the political authority and society.</a:t>
            </a:r>
            <a:endParaRPr lang="en-US" sz="1600"/>
          </a:p>
        </p:txBody>
      </p:sp>
      <p:sp>
        <p:nvSpPr>
          <p:cNvPr id="7" name="Rectangle 6">
            <a:extLst>
              <a:ext uri="{FF2B5EF4-FFF2-40B4-BE49-F238E27FC236}">
                <a16:creationId xmlns:a16="http://schemas.microsoft.com/office/drawing/2014/main" id="{506E2B5B-C0AC-244E-4D4F-B5C5DC4B026F}"/>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pic>
        <p:nvPicPr>
          <p:cNvPr id="11" name="Picture 10">
            <a:extLst>
              <a:ext uri="{FF2B5EF4-FFF2-40B4-BE49-F238E27FC236}">
                <a16:creationId xmlns:a16="http://schemas.microsoft.com/office/drawing/2014/main" id="{25AF026E-9DF6-6241-692C-3C70EB64B037}"/>
              </a:ext>
            </a:extLst>
          </p:cNvPr>
          <p:cNvPicPr>
            <a:picLocks noChangeAspect="1"/>
          </p:cNvPicPr>
          <p:nvPr/>
        </p:nvPicPr>
        <p:blipFill>
          <a:blip r:embed="rId3"/>
          <a:stretch>
            <a:fillRect/>
          </a:stretch>
        </p:blipFill>
        <p:spPr>
          <a:xfrm>
            <a:off x="1320408" y="3424976"/>
            <a:ext cx="2995476" cy="2160472"/>
          </a:xfrm>
          <a:prstGeom prst="rect">
            <a:avLst/>
          </a:prstGeom>
        </p:spPr>
      </p:pic>
      <p:pic>
        <p:nvPicPr>
          <p:cNvPr id="13" name="Picture 12" descr="A cartoon of a person kneeling on the ground&#10;&#10;Description automatically generated">
            <a:extLst>
              <a:ext uri="{FF2B5EF4-FFF2-40B4-BE49-F238E27FC236}">
                <a16:creationId xmlns:a16="http://schemas.microsoft.com/office/drawing/2014/main" id="{3196753F-FB41-0130-6E15-96EFE3FED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246" y="3365625"/>
            <a:ext cx="3070327" cy="2174816"/>
          </a:xfrm>
          <a:prstGeom prst="rect">
            <a:avLst/>
          </a:prstGeom>
        </p:spPr>
      </p:pic>
      <p:pic>
        <p:nvPicPr>
          <p:cNvPr id="15" name="Picture 14" descr="Cartoon of two people talking to a group of people&#10;&#10;Description automatically generated">
            <a:extLst>
              <a:ext uri="{FF2B5EF4-FFF2-40B4-BE49-F238E27FC236}">
                <a16:creationId xmlns:a16="http://schemas.microsoft.com/office/drawing/2014/main" id="{C4DCBC0F-37D1-6D08-0AD5-E0BD3858BE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7959" y="3424975"/>
            <a:ext cx="2714778" cy="2121796"/>
          </a:xfrm>
          <a:prstGeom prst="rect">
            <a:avLst/>
          </a:prstGeom>
        </p:spPr>
      </p:pic>
    </p:spTree>
    <p:extLst>
      <p:ext uri="{BB962C8B-B14F-4D97-AF65-F5344CB8AC3E}">
        <p14:creationId xmlns:p14="http://schemas.microsoft.com/office/powerpoint/2010/main" val="3968518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502685" y="264631"/>
            <a:ext cx="3186630" cy="646331"/>
          </a:xfrm>
          <a:prstGeom prst="rect">
            <a:avLst/>
          </a:prstGeom>
          <a:noFill/>
        </p:spPr>
        <p:txBody>
          <a:bodyPr wrap="square" rtlCol="0">
            <a:spAutoFit/>
          </a:bodyPr>
          <a:lstStyle/>
          <a:p>
            <a:r>
              <a:rPr lang="en-US" sz="3600" b="1">
                <a:latin typeface="Adobe Devanagari"/>
              </a:rPr>
              <a:t>RESEARCH GAP</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4A2D525A-5F08-0142-B563-802A92335C8A}"/>
              </a:ext>
            </a:extLst>
          </p:cNvPr>
          <p:cNvSpPr txBox="1"/>
          <p:nvPr/>
        </p:nvSpPr>
        <p:spPr>
          <a:xfrm>
            <a:off x="1367118" y="2185147"/>
            <a:ext cx="9063317"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rgbClr val="202124"/>
                </a:solidFill>
                <a:latin typeface="Arial"/>
                <a:cs typeface="Arial"/>
              </a:rPr>
              <a:t>There is no timely update on events that may affect society. Although they are important to society, they are lost due to forgetfulness.</a:t>
            </a:r>
            <a:endParaRPr lang="en-US" sz="2400"/>
          </a:p>
          <a:p>
            <a:br>
              <a:rPr lang="en-US"/>
            </a:br>
            <a:endParaRPr lang="en-US"/>
          </a:p>
          <a:p>
            <a:endParaRPr lang="en-US" sz="1600">
              <a:latin typeface="Arial"/>
              <a:cs typeface="Arial"/>
            </a:endParaRPr>
          </a:p>
        </p:txBody>
      </p:sp>
      <p:sp>
        <p:nvSpPr>
          <p:cNvPr id="7" name="Rectangle 6">
            <a:extLst>
              <a:ext uri="{FF2B5EF4-FFF2-40B4-BE49-F238E27FC236}">
                <a16:creationId xmlns:a16="http://schemas.microsoft.com/office/drawing/2014/main" id="{6D21687E-D33E-220A-BBA0-31D24255F021}"/>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2937519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008985" y="944955"/>
            <a:ext cx="4317465" cy="646331"/>
          </a:xfrm>
          <a:prstGeom prst="rect">
            <a:avLst/>
          </a:prstGeom>
          <a:noFill/>
        </p:spPr>
        <p:txBody>
          <a:bodyPr wrap="square" lIns="91440" tIns="45720" rIns="91440" bIns="45720" rtlCol="0" anchor="t">
            <a:spAutoFit/>
          </a:bodyPr>
          <a:lstStyle/>
          <a:p>
            <a:r>
              <a:rPr lang="en-US" sz="3600" b="1">
                <a:latin typeface="Adobe Devanagari"/>
              </a:rPr>
              <a:t>RESEARCH PROBLEM</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B28654A6-EDE8-7854-F8D4-A315ED58E5CC}"/>
              </a:ext>
            </a:extLst>
          </p:cNvPr>
          <p:cNvSpPr txBox="1"/>
          <p:nvPr/>
        </p:nvSpPr>
        <p:spPr>
          <a:xfrm>
            <a:off x="644339" y="2655794"/>
            <a:ext cx="1104675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a:solidFill>
                  <a:srgbClr val="202124"/>
                </a:solidFill>
                <a:cs typeface="Arial"/>
              </a:rPr>
              <a:t>How do users get all the real-time updates related to an event?</a:t>
            </a:r>
            <a:endParaRPr lang="en-US" sz="2000">
              <a:cs typeface="Calibri"/>
            </a:endParaRPr>
          </a:p>
          <a:p>
            <a:pPr marL="342900" indent="-342900">
              <a:buFont typeface="Arial" panose="020B0604020202020204" pitchFamily="34" charset="0"/>
              <a:buChar char="•"/>
            </a:pPr>
            <a:endParaRPr lang="en-US" sz="2000">
              <a:cs typeface="Calibri"/>
            </a:endParaRPr>
          </a:p>
          <a:p>
            <a:pPr marL="342900" indent="-342900">
              <a:buFont typeface="Arial" panose="020B0604020202020204" pitchFamily="34" charset="0"/>
              <a:buChar char="•"/>
            </a:pPr>
            <a:r>
              <a:rPr lang="en-US" sz="2000">
                <a:solidFill>
                  <a:srgbClr val="202124"/>
                </a:solidFill>
                <a:cs typeface="Arial"/>
              </a:rPr>
              <a:t>Ability to recognize changes in current events over time</a:t>
            </a:r>
            <a:endParaRPr lang="en-US" sz="2800"/>
          </a:p>
        </p:txBody>
      </p:sp>
      <p:sp>
        <p:nvSpPr>
          <p:cNvPr id="7" name="Rectangle 6">
            <a:extLst>
              <a:ext uri="{FF2B5EF4-FFF2-40B4-BE49-F238E27FC236}">
                <a16:creationId xmlns:a16="http://schemas.microsoft.com/office/drawing/2014/main" id="{AC1C7A88-2EB2-B1FC-82B5-9341C3AFDA76}"/>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1592665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FAACA9-517A-F4D4-BAB7-474A8988C2D4}"/>
              </a:ext>
            </a:extLst>
          </p:cNvPr>
          <p:cNvSpPr txBox="1"/>
          <p:nvPr/>
        </p:nvSpPr>
        <p:spPr>
          <a:xfrm>
            <a:off x="768995" y="1230312"/>
            <a:ext cx="10935325" cy="2708434"/>
          </a:xfrm>
          <a:prstGeom prst="rect">
            <a:avLst/>
          </a:prstGeom>
          <a:noFill/>
        </p:spPr>
        <p:txBody>
          <a:bodyPr wrap="square" rtlCol="0">
            <a:spAutoFit/>
          </a:bodyPr>
          <a:lstStyle/>
          <a:p>
            <a:r>
              <a:rPr lang="en-US" sz="3200" b="1"/>
              <a:t>Research Problem</a:t>
            </a:r>
          </a:p>
          <a:p>
            <a:endParaRPr lang="en-US">
              <a:solidFill>
                <a:srgbClr val="1F1F1F"/>
              </a:solidFill>
              <a:latin typeface="Arial" panose="020B0604020202020204" pitchFamily="34" charset="0"/>
            </a:endParaRPr>
          </a:p>
          <a:p>
            <a:r>
              <a:rPr lang="en-US" sz="2400"/>
              <a:t>Sri Lankan people make their decisions based on gut feelings rather than being information-driven.</a:t>
            </a:r>
            <a:r>
              <a:rPr lang="en-US" sz="1400"/>
              <a:t>[1]</a:t>
            </a:r>
          </a:p>
          <a:p>
            <a:endParaRPr lang="en-US"/>
          </a:p>
          <a:p>
            <a:r>
              <a:rPr lang="en-US"/>
              <a:t>For example, this is evident in decision-making patterns during elections, where politicians may leverage sensitive institutional points, such as religious beliefs, misinformation, racism, and unrealistic promises, to sway voters' choices.</a:t>
            </a:r>
          </a:p>
        </p:txBody>
      </p:sp>
      <p:pic>
        <p:nvPicPr>
          <p:cNvPr id="8" name="Picture 7" descr="A cartoon of two people in a hospital bed&#10;&#10;Description automatically generated">
            <a:extLst>
              <a:ext uri="{FF2B5EF4-FFF2-40B4-BE49-F238E27FC236}">
                <a16:creationId xmlns:a16="http://schemas.microsoft.com/office/drawing/2014/main" id="{0B9D7D15-B3C6-4FBE-2AF8-DEF939EDC361}"/>
              </a:ext>
            </a:extLst>
          </p:cNvPr>
          <p:cNvPicPr>
            <a:picLocks noChangeAspect="1"/>
          </p:cNvPicPr>
          <p:nvPr/>
        </p:nvPicPr>
        <p:blipFill rotWithShape="1">
          <a:blip r:embed="rId2">
            <a:extLst>
              <a:ext uri="{28A0092B-C50C-407E-A947-70E740481C1C}">
                <a14:useLocalDpi xmlns:a14="http://schemas.microsoft.com/office/drawing/2010/main" val="0"/>
              </a:ext>
            </a:extLst>
          </a:blip>
          <a:srcRect l="50510" b="9706"/>
          <a:stretch/>
        </p:blipFill>
        <p:spPr>
          <a:xfrm>
            <a:off x="768995" y="3984298"/>
            <a:ext cx="2309485" cy="1687490"/>
          </a:xfrm>
          <a:prstGeom prst="rect">
            <a:avLst/>
          </a:prstGeom>
        </p:spPr>
      </p:pic>
      <p:pic>
        <p:nvPicPr>
          <p:cNvPr id="10" name="Picture 9" descr="Cartoon of a person holding a bottle surrounded by people&#10;&#10;Description automatically generated">
            <a:extLst>
              <a:ext uri="{FF2B5EF4-FFF2-40B4-BE49-F238E27FC236}">
                <a16:creationId xmlns:a16="http://schemas.microsoft.com/office/drawing/2014/main" id="{F319D9CB-781F-6923-7307-EF7A8FD40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3984298"/>
            <a:ext cx="2949565" cy="1689296"/>
          </a:xfrm>
          <a:prstGeom prst="rect">
            <a:avLst/>
          </a:prstGeom>
        </p:spPr>
      </p:pic>
      <p:pic>
        <p:nvPicPr>
          <p:cNvPr id="14" name="Picture 13" descr="Cartoon of a person holding a bat and a person running away from a person&#10;&#10;Description automatically generated">
            <a:extLst>
              <a:ext uri="{FF2B5EF4-FFF2-40B4-BE49-F238E27FC236}">
                <a16:creationId xmlns:a16="http://schemas.microsoft.com/office/drawing/2014/main" id="{B1D78D7E-36F8-CCB0-2A19-8626B4B65B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277" y="3984298"/>
            <a:ext cx="2309485" cy="1712379"/>
          </a:xfrm>
          <a:prstGeom prst="rect">
            <a:avLst/>
          </a:prstGeom>
        </p:spPr>
      </p:pic>
      <p:pic>
        <p:nvPicPr>
          <p:cNvPr id="16" name="Picture 15" descr="Cartoon of a person walking across a hole&#10;&#10;Description automatically generated">
            <a:extLst>
              <a:ext uri="{FF2B5EF4-FFF2-40B4-BE49-F238E27FC236}">
                <a16:creationId xmlns:a16="http://schemas.microsoft.com/office/drawing/2014/main" id="{49179881-3B03-8B3B-F33E-409AB333AE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2540" y="3984298"/>
            <a:ext cx="2530465" cy="1723650"/>
          </a:xfrm>
          <a:prstGeom prst="rect">
            <a:avLst/>
          </a:prstGeom>
        </p:spPr>
      </p:pic>
      <p:cxnSp>
        <p:nvCxnSpPr>
          <p:cNvPr id="20" name="Straight Connector 19">
            <a:extLst>
              <a:ext uri="{FF2B5EF4-FFF2-40B4-BE49-F238E27FC236}">
                <a16:creationId xmlns:a16="http://schemas.microsoft.com/office/drawing/2014/main" id="{90DE77B1-8856-C4E5-381A-D9F0D14BCD85}"/>
              </a:ext>
            </a:extLst>
          </p:cNvPr>
          <p:cNvCxnSpPr/>
          <p:nvPr/>
        </p:nvCxnSpPr>
        <p:spPr>
          <a:xfrm>
            <a:off x="914400" y="1853512"/>
            <a:ext cx="366995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37570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081910" y="851062"/>
            <a:ext cx="3974696" cy="646331"/>
          </a:xfrm>
          <a:prstGeom prst="rect">
            <a:avLst/>
          </a:prstGeom>
          <a:noFill/>
        </p:spPr>
        <p:txBody>
          <a:bodyPr wrap="square" rtlCol="0">
            <a:spAutoFit/>
          </a:bodyPr>
          <a:lstStyle/>
          <a:p>
            <a:r>
              <a:rPr lang="en-US" sz="3600" b="1">
                <a:latin typeface="Adobe Devanagari"/>
              </a:rPr>
              <a:t>SPECIFIC OBJECTIVE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5" name="Rectangle 4">
            <a:extLst>
              <a:ext uri="{FF2B5EF4-FFF2-40B4-BE49-F238E27FC236}">
                <a16:creationId xmlns:a16="http://schemas.microsoft.com/office/drawing/2014/main" id="{8092DEE5-7024-7F57-48CA-A57159C350EF}"/>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7" name="TextBox 6">
            <a:extLst>
              <a:ext uri="{FF2B5EF4-FFF2-40B4-BE49-F238E27FC236}">
                <a16:creationId xmlns:a16="http://schemas.microsoft.com/office/drawing/2014/main" id="{CCD2FF38-D173-5E0C-D2A5-7F09CD34C844}"/>
              </a:ext>
            </a:extLst>
          </p:cNvPr>
          <p:cNvSpPr txBox="1"/>
          <p:nvPr/>
        </p:nvSpPr>
        <p:spPr>
          <a:xfrm>
            <a:off x="1061453" y="2765407"/>
            <a:ext cx="1006909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algn="ctr" rtl="0"/>
            <a:r>
              <a:rPr lang="en-US" sz="2400" b="0" i="0" u="none" strike="noStrike">
                <a:solidFill>
                  <a:srgbClr val="202124"/>
                </a:solidFill>
                <a:effectLst/>
                <a:latin typeface="Arial" panose="020B0604020202020204" pitchFamily="34" charset="0"/>
              </a:rPr>
              <a:t>Developing a model to display how sentiment change occurs in alternative views</a:t>
            </a:r>
            <a:endParaRPr lang="en-US" sz="2400" b="0">
              <a:effectLst/>
            </a:endParaRPr>
          </a:p>
        </p:txBody>
      </p:sp>
    </p:spTree>
    <p:extLst>
      <p:ext uri="{BB962C8B-B14F-4D97-AF65-F5344CB8AC3E}">
        <p14:creationId xmlns:p14="http://schemas.microsoft.com/office/powerpoint/2010/main" val="376859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463917" y="690155"/>
            <a:ext cx="3264166" cy="646331"/>
          </a:xfrm>
          <a:prstGeom prst="rect">
            <a:avLst/>
          </a:prstGeom>
          <a:noFill/>
        </p:spPr>
        <p:txBody>
          <a:bodyPr wrap="square" rtlCol="0">
            <a:spAutoFit/>
          </a:bodyPr>
          <a:lstStyle/>
          <a:p>
            <a:r>
              <a:rPr lang="en-US" sz="3600" b="1">
                <a:latin typeface="Adobe Devanagari"/>
              </a:rPr>
              <a:t>SUB OBJECTVES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770E8370-6F89-8FB7-02D4-10900E96DBA6}"/>
              </a:ext>
            </a:extLst>
          </p:cNvPr>
          <p:cNvSpPr txBox="1"/>
          <p:nvPr/>
        </p:nvSpPr>
        <p:spPr>
          <a:xfrm>
            <a:off x="1949823" y="2521323"/>
            <a:ext cx="91529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1100">
                <a:latin typeface="Arial"/>
                <a:cs typeface="Arial"/>
              </a:rPr>
            </a:br>
            <a:endParaRPr lang="en-US" sz="1100">
              <a:latin typeface="Arial"/>
              <a:cs typeface="Arial"/>
            </a:endParaRPr>
          </a:p>
        </p:txBody>
      </p:sp>
      <p:sp>
        <p:nvSpPr>
          <p:cNvPr id="5" name="Rectangle 4">
            <a:extLst>
              <a:ext uri="{FF2B5EF4-FFF2-40B4-BE49-F238E27FC236}">
                <a16:creationId xmlns:a16="http://schemas.microsoft.com/office/drawing/2014/main" id="{BE13B71F-1AF7-9BD3-F426-B01E0A384CD6}"/>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8" name="TextBox 7">
            <a:extLst>
              <a:ext uri="{FF2B5EF4-FFF2-40B4-BE49-F238E27FC236}">
                <a16:creationId xmlns:a16="http://schemas.microsoft.com/office/drawing/2014/main" id="{0FC7DB2C-AFDC-714C-6303-3E48D61A506E}"/>
              </a:ext>
            </a:extLst>
          </p:cNvPr>
          <p:cNvSpPr txBox="1"/>
          <p:nvPr/>
        </p:nvSpPr>
        <p:spPr>
          <a:xfrm>
            <a:off x="1605389" y="2415384"/>
            <a:ext cx="984183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20B0604020202020204" pitchFamily="34" charset="0"/>
              <a:buChar char="Ø"/>
            </a:pPr>
            <a:r>
              <a:rPr lang="en-US">
                <a:solidFill>
                  <a:srgbClr val="202124"/>
                </a:solidFill>
                <a:latin typeface="Arial"/>
                <a:cs typeface="Arial"/>
              </a:rPr>
              <a:t>Event-time updates related to the entire event in a single model</a:t>
            </a:r>
            <a:endParaRPr lang="en-US"/>
          </a:p>
          <a:p>
            <a:pPr marL="285750" indent="-285750">
              <a:buFont typeface="Wingdings" panose="020B0604020202020204" pitchFamily="34" charset="0"/>
              <a:buChar char="Ø"/>
            </a:pPr>
            <a:endParaRPr lang="en-US">
              <a:cs typeface="Calibri"/>
            </a:endParaRPr>
          </a:p>
          <a:p>
            <a:pPr marL="285750" indent="-285750">
              <a:buFont typeface="Wingdings" panose="020B0604020202020204" pitchFamily="34" charset="0"/>
              <a:buChar char="Ø"/>
            </a:pPr>
            <a:r>
              <a:rPr lang="en-US">
                <a:solidFill>
                  <a:srgbClr val="202124"/>
                </a:solidFill>
                <a:latin typeface="Arial"/>
                <a:cs typeface="Arial"/>
              </a:rPr>
              <a:t>Providing accurate information to users by creating a model that can be trusted</a:t>
            </a:r>
            <a:endParaRPr lang="en-US">
              <a:cs typeface="Calibri"/>
            </a:endParaRPr>
          </a:p>
          <a:p>
            <a:pPr marL="285750" indent="-285750">
              <a:buFont typeface="Wingdings" panose="020B0604020202020204" pitchFamily="34" charset="0"/>
              <a:buChar char="Ø"/>
            </a:pPr>
            <a:endParaRPr lang="en-US">
              <a:cs typeface="Calibri"/>
            </a:endParaRPr>
          </a:p>
          <a:p>
            <a:pPr marL="285750" indent="-285750">
              <a:buFont typeface="Wingdings" panose="020B0604020202020204" pitchFamily="34" charset="0"/>
              <a:buChar char="Ø"/>
            </a:pPr>
            <a:r>
              <a:rPr lang="en-US">
                <a:solidFill>
                  <a:srgbClr val="202124"/>
                </a:solidFill>
                <a:latin typeface="Arial"/>
                <a:cs typeface="Arial"/>
              </a:rPr>
              <a:t>Minimize the chance of missing information</a:t>
            </a:r>
            <a:endParaRPr lang="en-US">
              <a:cs typeface="Calibri" panose="020F0502020204030204"/>
            </a:endParaRPr>
          </a:p>
        </p:txBody>
      </p:sp>
    </p:spTree>
    <p:extLst>
      <p:ext uri="{BB962C8B-B14F-4D97-AF65-F5344CB8AC3E}">
        <p14:creationId xmlns:p14="http://schemas.microsoft.com/office/powerpoint/2010/main" val="3320635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167554" y="245581"/>
            <a:ext cx="3862042" cy="646331"/>
          </a:xfrm>
          <a:prstGeom prst="rect">
            <a:avLst/>
          </a:prstGeom>
          <a:noFill/>
        </p:spPr>
        <p:txBody>
          <a:bodyPr wrap="square" rtlCol="0">
            <a:spAutoFit/>
          </a:bodyPr>
          <a:lstStyle/>
          <a:p>
            <a:r>
              <a:rPr lang="en-US" sz="3600" b="1">
                <a:latin typeface="Adobe Devanagari"/>
              </a:rPr>
              <a:t>METHODOLOGY</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56D249F3-5CD6-B913-F74C-D48DDDFAA647}"/>
              </a:ext>
            </a:extLst>
          </p:cNvPr>
          <p:cNvSpPr txBox="1"/>
          <p:nvPr/>
        </p:nvSpPr>
        <p:spPr>
          <a:xfrm>
            <a:off x="1580029" y="2790264"/>
            <a:ext cx="91529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Arial"/>
              <a:cs typeface="Arial"/>
            </a:endParaRPr>
          </a:p>
        </p:txBody>
      </p:sp>
      <p:pic>
        <p:nvPicPr>
          <p:cNvPr id="8" name="Picture 7" descr="A diagram of a data processing process&#10;&#10;Description automatically generated">
            <a:extLst>
              <a:ext uri="{FF2B5EF4-FFF2-40B4-BE49-F238E27FC236}">
                <a16:creationId xmlns:a16="http://schemas.microsoft.com/office/drawing/2014/main" id="{35AF94F0-2ABF-D33E-30EE-63472C5EC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225" y="1147762"/>
            <a:ext cx="10115550" cy="4562475"/>
          </a:xfrm>
          <a:prstGeom prst="rect">
            <a:avLst/>
          </a:prstGeom>
        </p:spPr>
      </p:pic>
      <p:sp>
        <p:nvSpPr>
          <p:cNvPr id="5" name="Rectangle 4">
            <a:extLst>
              <a:ext uri="{FF2B5EF4-FFF2-40B4-BE49-F238E27FC236}">
                <a16:creationId xmlns:a16="http://schemas.microsoft.com/office/drawing/2014/main" id="{23CD72E1-91BD-1858-CEC1-25CA624872B9}"/>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2293346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1681162" y="245581"/>
            <a:ext cx="8829675" cy="646331"/>
          </a:xfrm>
          <a:prstGeom prst="rect">
            <a:avLst/>
          </a:prstGeom>
          <a:noFill/>
        </p:spPr>
        <p:txBody>
          <a:bodyPr wrap="square" rtlCol="0">
            <a:spAutoFit/>
          </a:bodyPr>
          <a:lstStyle/>
          <a:p>
            <a:r>
              <a:rPr lang="en-US" sz="3600" b="1">
                <a:latin typeface="Adobe Devanagari"/>
              </a:rPr>
              <a:t>TOOLS AND TECHNOLOGY AND ALGORITHMS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A365864B-7D7B-B7B9-0109-DE985AA713A5}"/>
              </a:ext>
            </a:extLst>
          </p:cNvPr>
          <p:cNvSpPr txBox="1"/>
          <p:nvPr/>
        </p:nvSpPr>
        <p:spPr>
          <a:xfrm>
            <a:off x="1255986" y="1715814"/>
            <a:ext cx="4411717"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Arial"/>
              </a:rPr>
              <a:t>Technologies</a:t>
            </a:r>
            <a:endParaRPr lang="en-US">
              <a:ea typeface="Calibri"/>
              <a:cs typeface="Calibri"/>
            </a:endParaRPr>
          </a:p>
          <a:p>
            <a:pPr marL="742950" lvl="1" indent="-285750">
              <a:buFont typeface="Arial"/>
              <a:buChar char="•"/>
            </a:pPr>
            <a:r>
              <a:rPr lang="en-US" sz="1600">
                <a:latin typeface="Arial"/>
                <a:cs typeface="Arial"/>
              </a:rPr>
              <a:t>Natural Language Processing (NLP)</a:t>
            </a:r>
          </a:p>
          <a:p>
            <a:pPr marL="742950" lvl="1" indent="-285750">
              <a:buFont typeface="Arial"/>
              <a:buChar char="•"/>
            </a:pPr>
            <a:r>
              <a:rPr lang="en-US" sz="1600">
                <a:latin typeface="Arial"/>
                <a:cs typeface="Arial"/>
              </a:rPr>
              <a:t>Time - based content analysis</a:t>
            </a:r>
          </a:p>
          <a:p>
            <a:pPr marL="742950" lvl="1" indent="-285750">
              <a:buFont typeface="Arial"/>
              <a:buChar char="•"/>
            </a:pPr>
            <a:endParaRPr lang="en-US" sz="1600">
              <a:latin typeface="Arial"/>
              <a:cs typeface="Arial"/>
            </a:endParaRPr>
          </a:p>
          <a:p>
            <a:r>
              <a:rPr lang="en-US" b="1">
                <a:latin typeface="Arial"/>
                <a:cs typeface="Arial"/>
              </a:rPr>
              <a:t>Tools</a:t>
            </a:r>
          </a:p>
          <a:p>
            <a:pPr marL="742950" lvl="1" indent="-285750">
              <a:buFont typeface="Arial"/>
              <a:buChar char="•"/>
            </a:pPr>
            <a:r>
              <a:rPr lang="en-US" sz="1600">
                <a:latin typeface="Arial"/>
                <a:cs typeface="Arial"/>
              </a:rPr>
              <a:t>Visual Studio Code</a:t>
            </a:r>
          </a:p>
          <a:p>
            <a:pPr marL="742950" lvl="1" indent="-285750">
              <a:buFont typeface="Arial"/>
              <a:buChar char="•"/>
            </a:pPr>
            <a:r>
              <a:rPr lang="en-US" sz="1600">
                <a:latin typeface="Arial"/>
                <a:cs typeface="Arial"/>
              </a:rPr>
              <a:t>GitHub</a:t>
            </a:r>
          </a:p>
          <a:p>
            <a:pPr marL="742950" lvl="1" indent="-285750">
              <a:buFont typeface="Arial"/>
              <a:buChar char="•"/>
            </a:pPr>
            <a:r>
              <a:rPr lang="en-US" sz="1600">
                <a:latin typeface="Arial"/>
                <a:cs typeface="Arial"/>
              </a:rPr>
              <a:t>Angular</a:t>
            </a:r>
          </a:p>
          <a:p>
            <a:pPr marL="742950" lvl="1" indent="-285750">
              <a:buFont typeface="Arial"/>
              <a:buChar char="•"/>
            </a:pPr>
            <a:r>
              <a:rPr lang="en-US" sz="1600">
                <a:latin typeface="Arial"/>
                <a:cs typeface="Arial"/>
              </a:rPr>
              <a:t>Python</a:t>
            </a:r>
          </a:p>
          <a:p>
            <a:pPr marL="742950" lvl="1" indent="-285750">
              <a:buFont typeface="Arial"/>
              <a:buChar char="•"/>
            </a:pPr>
            <a:endParaRPr lang="en-US" sz="1600">
              <a:latin typeface="Arial"/>
              <a:cs typeface="Arial"/>
            </a:endParaRPr>
          </a:p>
        </p:txBody>
      </p:sp>
      <p:pic>
        <p:nvPicPr>
          <p:cNvPr id="8" name="Picture 8" descr="A logo of a cat&#10;&#10;Description automatically generated">
            <a:extLst>
              <a:ext uri="{FF2B5EF4-FFF2-40B4-BE49-F238E27FC236}">
                <a16:creationId xmlns:a16="http://schemas.microsoft.com/office/drawing/2014/main" id="{8FCCFE46-0BD8-41E0-78DB-B90CA3EF0C7B}"/>
              </a:ext>
            </a:extLst>
          </p:cNvPr>
          <p:cNvPicPr>
            <a:picLocks noChangeAspect="1"/>
          </p:cNvPicPr>
          <p:nvPr/>
        </p:nvPicPr>
        <p:blipFill>
          <a:blip r:embed="rId3"/>
          <a:stretch>
            <a:fillRect/>
          </a:stretch>
        </p:blipFill>
        <p:spPr>
          <a:xfrm>
            <a:off x="9059184" y="1740344"/>
            <a:ext cx="1312603" cy="744674"/>
          </a:xfrm>
          <a:prstGeom prst="rect">
            <a:avLst/>
          </a:prstGeom>
        </p:spPr>
      </p:pic>
      <p:pic>
        <p:nvPicPr>
          <p:cNvPr id="9" name="Picture 9" descr="A red text on a white background&#10;&#10;Description automatically generated">
            <a:extLst>
              <a:ext uri="{FF2B5EF4-FFF2-40B4-BE49-F238E27FC236}">
                <a16:creationId xmlns:a16="http://schemas.microsoft.com/office/drawing/2014/main" id="{04CFF5E9-9921-8953-A153-2D43D3172EE7}"/>
              </a:ext>
            </a:extLst>
          </p:cNvPr>
          <p:cNvPicPr>
            <a:picLocks noChangeAspect="1"/>
          </p:cNvPicPr>
          <p:nvPr/>
        </p:nvPicPr>
        <p:blipFill>
          <a:blip r:embed="rId4"/>
          <a:stretch>
            <a:fillRect/>
          </a:stretch>
        </p:blipFill>
        <p:spPr>
          <a:xfrm>
            <a:off x="7339599" y="3123537"/>
            <a:ext cx="1312603" cy="356322"/>
          </a:xfrm>
          <a:prstGeom prst="rect">
            <a:avLst/>
          </a:prstGeom>
        </p:spPr>
      </p:pic>
      <p:pic>
        <p:nvPicPr>
          <p:cNvPr id="10" name="Picture 10" descr="A logo of a brain with a keyhole&#10;&#10;Description automatically generated">
            <a:extLst>
              <a:ext uri="{FF2B5EF4-FFF2-40B4-BE49-F238E27FC236}">
                <a16:creationId xmlns:a16="http://schemas.microsoft.com/office/drawing/2014/main" id="{A7020D0C-FFEB-8E21-2754-9A5D3168762F}"/>
              </a:ext>
            </a:extLst>
          </p:cNvPr>
          <p:cNvPicPr>
            <a:picLocks noChangeAspect="1"/>
          </p:cNvPicPr>
          <p:nvPr/>
        </p:nvPicPr>
        <p:blipFill>
          <a:blip r:embed="rId5"/>
          <a:stretch>
            <a:fillRect/>
          </a:stretch>
        </p:blipFill>
        <p:spPr>
          <a:xfrm>
            <a:off x="7509202" y="1765402"/>
            <a:ext cx="694559" cy="694559"/>
          </a:xfrm>
          <a:prstGeom prst="rect">
            <a:avLst/>
          </a:prstGeom>
        </p:spPr>
      </p:pic>
      <p:pic>
        <p:nvPicPr>
          <p:cNvPr id="11" name="Picture 11" descr="A close-up of a logo&#10;&#10;Description automatically generated">
            <a:extLst>
              <a:ext uri="{FF2B5EF4-FFF2-40B4-BE49-F238E27FC236}">
                <a16:creationId xmlns:a16="http://schemas.microsoft.com/office/drawing/2014/main" id="{55F61B39-1159-43BE-AFC1-39DE1F21FDB1}"/>
              </a:ext>
            </a:extLst>
          </p:cNvPr>
          <p:cNvPicPr>
            <a:picLocks noChangeAspect="1"/>
          </p:cNvPicPr>
          <p:nvPr/>
        </p:nvPicPr>
        <p:blipFill>
          <a:blip r:embed="rId6"/>
          <a:stretch>
            <a:fillRect/>
          </a:stretch>
        </p:blipFill>
        <p:spPr>
          <a:xfrm>
            <a:off x="8957866" y="2964169"/>
            <a:ext cx="2169510" cy="732796"/>
          </a:xfrm>
          <a:prstGeom prst="rect">
            <a:avLst/>
          </a:prstGeom>
        </p:spPr>
      </p:pic>
      <p:sp>
        <p:nvSpPr>
          <p:cNvPr id="12" name="Rectangle 11">
            <a:extLst>
              <a:ext uri="{FF2B5EF4-FFF2-40B4-BE49-F238E27FC236}">
                <a16:creationId xmlns:a16="http://schemas.microsoft.com/office/drawing/2014/main" id="{FE9786FE-956E-D296-6BE8-9EF89EA6ADCF}"/>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cxnSp>
        <p:nvCxnSpPr>
          <p:cNvPr id="13" name="Straight Connector 12">
            <a:extLst>
              <a:ext uri="{FF2B5EF4-FFF2-40B4-BE49-F238E27FC236}">
                <a16:creationId xmlns:a16="http://schemas.microsoft.com/office/drawing/2014/main" id="{F92AC524-6ABF-EFF4-9315-1C94E1192061}"/>
              </a:ext>
            </a:extLst>
          </p:cNvPr>
          <p:cNvCxnSpPr/>
          <p:nvPr/>
        </p:nvCxnSpPr>
        <p:spPr>
          <a:xfrm>
            <a:off x="6114192" y="1219527"/>
            <a:ext cx="0" cy="441894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3020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797698" y="2440779"/>
            <a:ext cx="3839244" cy="136497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kern="1200">
                <a:solidFill>
                  <a:schemeClr val="tx1"/>
                </a:solidFill>
                <a:latin typeface="+mj-lt"/>
                <a:ea typeface="+mj-ea"/>
                <a:cs typeface="+mj-cs"/>
              </a:rPr>
              <a:t>FUNCTIONAL REQUIREMENTS</a:t>
            </a:r>
          </a:p>
        </p:txBody>
      </p:sp>
      <p:sp>
        <p:nvSpPr>
          <p:cNvPr id="3" name="TextBox 2">
            <a:extLst>
              <a:ext uri="{FF2B5EF4-FFF2-40B4-BE49-F238E27FC236}">
                <a16:creationId xmlns:a16="http://schemas.microsoft.com/office/drawing/2014/main" id="{17F680F1-48BC-B62C-14C9-4EDBD270976A}"/>
              </a:ext>
            </a:extLst>
          </p:cNvPr>
          <p:cNvSpPr txBox="1"/>
          <p:nvPr/>
        </p:nvSpPr>
        <p:spPr>
          <a:xfrm>
            <a:off x="6294176" y="1942298"/>
            <a:ext cx="4705774" cy="750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66928">
              <a:spcAft>
                <a:spcPts val="600"/>
              </a:spcAft>
            </a:pPr>
            <a:endParaRPr lang="en-US" sz="682" kern="1200">
              <a:solidFill>
                <a:schemeClr val="tx1"/>
              </a:solidFill>
              <a:latin typeface="Arial"/>
              <a:ea typeface="+mn-ea"/>
              <a:cs typeface="Arial"/>
            </a:endParaRPr>
          </a:p>
          <a:p>
            <a:pPr marL="177165" indent="-177165" defTabSz="566928">
              <a:spcAft>
                <a:spcPts val="600"/>
              </a:spcAft>
              <a:buFont typeface="Arial"/>
              <a:buChar char="•"/>
            </a:pPr>
            <a:endParaRPr lang="en-US" sz="992" kern="1200">
              <a:solidFill>
                <a:schemeClr val="tx1"/>
              </a:solidFill>
              <a:latin typeface="Arial"/>
              <a:ea typeface="+mn-ea"/>
              <a:cs typeface="Arial"/>
            </a:endParaRPr>
          </a:p>
          <a:p>
            <a:pPr algn="l">
              <a:spcAft>
                <a:spcPts val="600"/>
              </a:spcAft>
            </a:pPr>
            <a:endParaRPr lang="en-US" sz="1600">
              <a:latin typeface="Arial"/>
              <a:cs typeface="Arial"/>
            </a:endParaRPr>
          </a:p>
        </p:txBody>
      </p:sp>
      <p:sp>
        <p:nvSpPr>
          <p:cNvPr id="5" name="TextBox 4">
            <a:extLst>
              <a:ext uri="{FF2B5EF4-FFF2-40B4-BE49-F238E27FC236}">
                <a16:creationId xmlns:a16="http://schemas.microsoft.com/office/drawing/2014/main" id="{25C11937-ACE8-FD0E-FB5C-F519A2E91B05}"/>
              </a:ext>
            </a:extLst>
          </p:cNvPr>
          <p:cNvSpPr txBox="1"/>
          <p:nvPr/>
        </p:nvSpPr>
        <p:spPr>
          <a:xfrm>
            <a:off x="4636942" y="1942298"/>
            <a:ext cx="7066004" cy="18634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800">
                <a:latin typeface="Arial"/>
                <a:cs typeface="Arial"/>
              </a:rPr>
              <a:t>Accurately identify the information related to a particular question</a:t>
            </a:r>
            <a:endParaRPr lang="en-US" sz="1800">
              <a:ea typeface="Calibri"/>
              <a:cs typeface="Calibri"/>
            </a:endParaRPr>
          </a:p>
          <a:p>
            <a:pPr marL="177165" indent="-177165" defTabSz="566928">
              <a:lnSpc>
                <a:spcPct val="150000"/>
              </a:lnSpc>
              <a:spcAft>
                <a:spcPts val="600"/>
              </a:spcAft>
              <a:buFont typeface="Arial"/>
              <a:buChar char="•"/>
            </a:pPr>
            <a:r>
              <a:rPr lang="en-US" sz="1800">
                <a:latin typeface="Arial"/>
                <a:cs typeface="Arial"/>
              </a:rPr>
              <a:t>Less response time</a:t>
            </a:r>
            <a:endParaRPr lang="en-US" kern="1200">
              <a:solidFill>
                <a:schemeClr val="tx1"/>
              </a:solidFill>
              <a:ea typeface="+mn-ea"/>
              <a:cs typeface="Arial"/>
            </a:endParaRPr>
          </a:p>
          <a:p>
            <a:pPr marL="177165" indent="-177165" defTabSz="566928">
              <a:lnSpc>
                <a:spcPct val="150000"/>
              </a:lnSpc>
              <a:spcAft>
                <a:spcPts val="600"/>
              </a:spcAft>
              <a:buFont typeface="Arial"/>
              <a:buChar char="•"/>
            </a:pPr>
            <a:r>
              <a:rPr lang="en-US" sz="1800">
                <a:latin typeface="Arial"/>
                <a:cs typeface="Arial"/>
              </a:rPr>
              <a:t>High Process speed</a:t>
            </a:r>
            <a:endParaRPr lang="en-US" kern="1200">
              <a:solidFill>
                <a:schemeClr val="tx1"/>
              </a:solidFill>
              <a:ea typeface="+mn-ea"/>
              <a:cs typeface="Arial"/>
            </a:endParaRPr>
          </a:p>
          <a:p>
            <a:pPr marL="177165" indent="-177165" defTabSz="566928">
              <a:lnSpc>
                <a:spcPct val="150000"/>
              </a:lnSpc>
              <a:spcAft>
                <a:spcPts val="600"/>
              </a:spcAft>
              <a:buFont typeface="Arial"/>
              <a:buChar char="•"/>
            </a:pPr>
            <a:r>
              <a:rPr lang="en-US" sz="1800">
                <a:latin typeface="Arial"/>
                <a:cs typeface="Arial"/>
              </a:rPr>
              <a:t>High Capacity</a:t>
            </a:r>
            <a:endParaRPr lang="en-US" kern="1200">
              <a:solidFill>
                <a:schemeClr val="tx1"/>
              </a:solidFill>
              <a:ea typeface="+mn-ea"/>
              <a:cs typeface="Arial"/>
            </a:endParaRPr>
          </a:p>
        </p:txBody>
      </p:sp>
      <p:pic>
        <p:nvPicPr>
          <p:cNvPr id="7" name="Picture 6" descr="A close up of a sign&#10;&#10;Description automatically generated">
            <a:extLst>
              <a:ext uri="{FF2B5EF4-FFF2-40B4-BE49-F238E27FC236}">
                <a16:creationId xmlns:a16="http://schemas.microsoft.com/office/drawing/2014/main" id="{9955CCE8-2513-CAA5-C417-D0B1E0BF4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9" name="Date Placeholder 8">
            <a:extLst>
              <a:ext uri="{FF2B5EF4-FFF2-40B4-BE49-F238E27FC236}">
                <a16:creationId xmlns:a16="http://schemas.microsoft.com/office/drawing/2014/main" id="{3402FA2D-EFC1-579A-48FD-D2A86FC5A599}"/>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10" name="Rectangle 9">
            <a:extLst>
              <a:ext uri="{FF2B5EF4-FFF2-40B4-BE49-F238E27FC236}">
                <a16:creationId xmlns:a16="http://schemas.microsoft.com/office/drawing/2014/main" id="{B64DACD2-F24C-EE3B-9989-6C34B7716E1A}"/>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cxnSp>
        <p:nvCxnSpPr>
          <p:cNvPr id="11" name="Straight Connector 10">
            <a:extLst>
              <a:ext uri="{FF2B5EF4-FFF2-40B4-BE49-F238E27FC236}">
                <a16:creationId xmlns:a16="http://schemas.microsoft.com/office/drawing/2014/main" id="{EFDB5BF3-1FF7-74FF-A98F-E0BA73945EE9}"/>
              </a:ext>
            </a:extLst>
          </p:cNvPr>
          <p:cNvCxnSpPr/>
          <p:nvPr/>
        </p:nvCxnSpPr>
        <p:spPr>
          <a:xfrm>
            <a:off x="4330700" y="1021273"/>
            <a:ext cx="0" cy="441894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39573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602295" y="2317336"/>
            <a:ext cx="3839244" cy="1364978"/>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b="1" kern="1200">
                <a:solidFill>
                  <a:schemeClr val="tx1"/>
                </a:solidFill>
                <a:latin typeface="+mj-lt"/>
                <a:ea typeface="+mj-ea"/>
                <a:cs typeface="+mj-cs"/>
              </a:rPr>
              <a:t>NON-FUNCTIONAL REQUIREMENTS</a:t>
            </a:r>
          </a:p>
        </p:txBody>
      </p:sp>
      <p:sp>
        <p:nvSpPr>
          <p:cNvPr id="3" name="TextBox 2">
            <a:extLst>
              <a:ext uri="{FF2B5EF4-FFF2-40B4-BE49-F238E27FC236}">
                <a16:creationId xmlns:a16="http://schemas.microsoft.com/office/drawing/2014/main" id="{17F680F1-48BC-B62C-14C9-4EDBD270976A}"/>
              </a:ext>
            </a:extLst>
          </p:cNvPr>
          <p:cNvSpPr txBox="1"/>
          <p:nvPr/>
        </p:nvSpPr>
        <p:spPr>
          <a:xfrm>
            <a:off x="6294176" y="1942298"/>
            <a:ext cx="4705774" cy="750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66928">
              <a:spcAft>
                <a:spcPts val="600"/>
              </a:spcAft>
            </a:pPr>
            <a:endParaRPr lang="en-US" sz="682" kern="1200">
              <a:solidFill>
                <a:schemeClr val="tx1"/>
              </a:solidFill>
              <a:latin typeface="Arial"/>
              <a:ea typeface="+mn-ea"/>
              <a:cs typeface="Arial"/>
            </a:endParaRPr>
          </a:p>
          <a:p>
            <a:pPr marL="177165" indent="-177165" defTabSz="566928">
              <a:spcAft>
                <a:spcPts val="600"/>
              </a:spcAft>
              <a:buFont typeface="Arial"/>
              <a:buChar char="•"/>
            </a:pPr>
            <a:endParaRPr lang="en-US" sz="992" kern="1200">
              <a:solidFill>
                <a:schemeClr val="tx1"/>
              </a:solidFill>
              <a:latin typeface="Arial"/>
              <a:ea typeface="+mn-ea"/>
              <a:cs typeface="Arial"/>
            </a:endParaRPr>
          </a:p>
          <a:p>
            <a:pPr algn="l">
              <a:spcAft>
                <a:spcPts val="600"/>
              </a:spcAft>
            </a:pPr>
            <a:endParaRPr lang="en-US" sz="1600">
              <a:latin typeface="Arial"/>
              <a:cs typeface="Arial"/>
            </a:endParaRPr>
          </a:p>
        </p:txBody>
      </p:sp>
      <p:sp>
        <p:nvSpPr>
          <p:cNvPr id="5" name="TextBox 4">
            <a:extLst>
              <a:ext uri="{FF2B5EF4-FFF2-40B4-BE49-F238E27FC236}">
                <a16:creationId xmlns:a16="http://schemas.microsoft.com/office/drawing/2014/main" id="{25C11937-ACE8-FD0E-FB5C-F519A2E91B05}"/>
              </a:ext>
            </a:extLst>
          </p:cNvPr>
          <p:cNvSpPr txBox="1"/>
          <p:nvPr/>
        </p:nvSpPr>
        <p:spPr>
          <a:xfrm>
            <a:off x="4925443" y="1380729"/>
            <a:ext cx="2892671" cy="34111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7165" indent="-177165" defTabSz="566928">
              <a:lnSpc>
                <a:spcPct val="150000"/>
              </a:lnSpc>
              <a:spcAft>
                <a:spcPts val="600"/>
              </a:spcAft>
              <a:buFont typeface="Arial"/>
              <a:buChar char="•"/>
            </a:pPr>
            <a:r>
              <a:rPr lang="en-US" kern="1200">
                <a:solidFill>
                  <a:schemeClr val="tx1"/>
                </a:solidFill>
                <a:ea typeface="+mn-ea"/>
                <a:cs typeface="Arial"/>
              </a:rPr>
              <a:t>Reliability</a:t>
            </a:r>
            <a:endParaRPr lang="en-US" kern="1200">
              <a:solidFill>
                <a:schemeClr val="tx1"/>
              </a:solidFill>
              <a:ea typeface="+mn-ea"/>
              <a:cs typeface="Calibri" panose="020F0502020204030204"/>
            </a:endParaRPr>
          </a:p>
          <a:p>
            <a:pPr marL="177165" indent="-177165" defTabSz="566928">
              <a:lnSpc>
                <a:spcPct val="150000"/>
              </a:lnSpc>
              <a:spcAft>
                <a:spcPts val="600"/>
              </a:spcAft>
              <a:buFont typeface="Arial"/>
              <a:buChar char="•"/>
            </a:pPr>
            <a:r>
              <a:rPr lang="en-US" kern="1200">
                <a:solidFill>
                  <a:schemeClr val="tx1"/>
                </a:solidFill>
                <a:ea typeface="+mn-ea"/>
                <a:cs typeface="Arial"/>
              </a:rPr>
              <a:t>Realtime</a:t>
            </a:r>
          </a:p>
          <a:p>
            <a:pPr marL="177165" indent="-177165" defTabSz="566928">
              <a:lnSpc>
                <a:spcPct val="150000"/>
              </a:lnSpc>
              <a:spcAft>
                <a:spcPts val="600"/>
              </a:spcAft>
              <a:buFont typeface="Arial"/>
              <a:buChar char="•"/>
            </a:pPr>
            <a:r>
              <a:rPr lang="en-US" kern="1200">
                <a:solidFill>
                  <a:schemeClr val="tx1"/>
                </a:solidFill>
                <a:ea typeface="+mn-ea"/>
                <a:cs typeface="Arial"/>
              </a:rPr>
              <a:t>Availability</a:t>
            </a:r>
          </a:p>
          <a:p>
            <a:pPr marL="177165" indent="-177165" defTabSz="566928">
              <a:lnSpc>
                <a:spcPct val="150000"/>
              </a:lnSpc>
              <a:spcAft>
                <a:spcPts val="600"/>
              </a:spcAft>
              <a:buFont typeface="Arial"/>
              <a:buChar char="•"/>
            </a:pPr>
            <a:r>
              <a:rPr lang="en-US" kern="1200">
                <a:solidFill>
                  <a:schemeClr val="tx1"/>
                </a:solidFill>
                <a:ea typeface="+mn-ea"/>
                <a:cs typeface="Arial"/>
              </a:rPr>
              <a:t>Efficiency</a:t>
            </a:r>
          </a:p>
          <a:p>
            <a:pPr marL="177165" indent="-177165" defTabSz="566928">
              <a:lnSpc>
                <a:spcPct val="150000"/>
              </a:lnSpc>
              <a:spcAft>
                <a:spcPts val="600"/>
              </a:spcAft>
              <a:buFont typeface="Arial"/>
              <a:buChar char="•"/>
            </a:pPr>
            <a:r>
              <a:rPr lang="en-US" kern="1200">
                <a:solidFill>
                  <a:schemeClr val="tx1"/>
                </a:solidFill>
                <a:ea typeface="+mn-ea"/>
                <a:cs typeface="Arial"/>
              </a:rPr>
              <a:t>Accuracy</a:t>
            </a:r>
          </a:p>
          <a:p>
            <a:pPr marL="177165" indent="-177165" defTabSz="566928">
              <a:lnSpc>
                <a:spcPct val="150000"/>
              </a:lnSpc>
              <a:spcAft>
                <a:spcPts val="600"/>
              </a:spcAft>
              <a:buFont typeface="Arial"/>
              <a:buChar char="•"/>
            </a:pPr>
            <a:r>
              <a:rPr lang="en-US" kern="1200">
                <a:solidFill>
                  <a:schemeClr val="tx1"/>
                </a:solidFill>
                <a:ea typeface="+mn-ea"/>
                <a:cs typeface="Arial"/>
              </a:rPr>
              <a:t>Collaborate </a:t>
            </a:r>
          </a:p>
          <a:p>
            <a:pPr marL="177165" indent="-177165" defTabSz="566928">
              <a:lnSpc>
                <a:spcPct val="150000"/>
              </a:lnSpc>
              <a:spcAft>
                <a:spcPts val="600"/>
              </a:spcAft>
              <a:buFont typeface="Arial"/>
              <a:buChar char="•"/>
            </a:pPr>
            <a:r>
              <a:rPr lang="en-US" kern="1200">
                <a:solidFill>
                  <a:schemeClr val="tx1"/>
                </a:solidFill>
                <a:ea typeface="+mn-ea"/>
                <a:cs typeface="Arial"/>
              </a:rPr>
              <a:t>Decision making</a:t>
            </a:r>
            <a:endParaRPr lang="en-US">
              <a:cs typeface="Arial"/>
            </a:endParaRPr>
          </a:p>
        </p:txBody>
      </p:sp>
      <p:pic>
        <p:nvPicPr>
          <p:cNvPr id="7" name="Picture 6" descr="A close up of a sign&#10;&#10;Description automatically generated">
            <a:extLst>
              <a:ext uri="{FF2B5EF4-FFF2-40B4-BE49-F238E27FC236}">
                <a16:creationId xmlns:a16="http://schemas.microsoft.com/office/drawing/2014/main" id="{9955CCE8-2513-CAA5-C417-D0B1E0BF4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9" name="Date Placeholder 8">
            <a:extLst>
              <a:ext uri="{FF2B5EF4-FFF2-40B4-BE49-F238E27FC236}">
                <a16:creationId xmlns:a16="http://schemas.microsoft.com/office/drawing/2014/main" id="{3402FA2D-EFC1-579A-48FD-D2A86FC5A599}"/>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10" name="Rectangle 9">
            <a:extLst>
              <a:ext uri="{FF2B5EF4-FFF2-40B4-BE49-F238E27FC236}">
                <a16:creationId xmlns:a16="http://schemas.microsoft.com/office/drawing/2014/main" id="{B64DACD2-F24C-EE3B-9989-6C34B7716E1A}"/>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cxnSp>
        <p:nvCxnSpPr>
          <p:cNvPr id="11" name="Straight Connector 10">
            <a:extLst>
              <a:ext uri="{FF2B5EF4-FFF2-40B4-BE49-F238E27FC236}">
                <a16:creationId xmlns:a16="http://schemas.microsoft.com/office/drawing/2014/main" id="{EFDB5BF3-1FF7-74FF-A98F-E0BA73945EE9}"/>
              </a:ext>
            </a:extLst>
          </p:cNvPr>
          <p:cNvCxnSpPr/>
          <p:nvPr/>
        </p:nvCxnSpPr>
        <p:spPr>
          <a:xfrm>
            <a:off x="4510213" y="947133"/>
            <a:ext cx="0" cy="441894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6837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2184181" y="207481"/>
            <a:ext cx="7808447" cy="646331"/>
          </a:xfrm>
          <a:prstGeom prst="rect">
            <a:avLst/>
          </a:prstGeom>
          <a:noFill/>
        </p:spPr>
        <p:txBody>
          <a:bodyPr wrap="square" rtlCol="0">
            <a:spAutoFit/>
          </a:bodyPr>
          <a:lstStyle/>
          <a:p>
            <a:r>
              <a:rPr lang="en-US" sz="3600" b="1">
                <a:latin typeface="Adobe Devanagari"/>
              </a:rPr>
              <a:t>WORK BREAKDOWN STRUCTURE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DC0B0C05-EA60-DBB5-6E8A-46923F3AF8BB}"/>
              </a:ext>
            </a:extLst>
          </p:cNvPr>
          <p:cNvSpPr txBox="1"/>
          <p:nvPr/>
        </p:nvSpPr>
        <p:spPr>
          <a:xfrm>
            <a:off x="1479176" y="2252382"/>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Rectangle 6">
            <a:extLst>
              <a:ext uri="{FF2B5EF4-FFF2-40B4-BE49-F238E27FC236}">
                <a16:creationId xmlns:a16="http://schemas.microsoft.com/office/drawing/2014/main" id="{D7735BC5-EC63-3AAA-9C5A-EE5D3A8461D3}"/>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pic>
        <p:nvPicPr>
          <p:cNvPr id="5" name="Picture 7">
            <a:extLst>
              <a:ext uri="{FF2B5EF4-FFF2-40B4-BE49-F238E27FC236}">
                <a16:creationId xmlns:a16="http://schemas.microsoft.com/office/drawing/2014/main" id="{55E7E85E-E2A6-E456-CF39-E6A59DEC86C0}"/>
              </a:ext>
            </a:extLst>
          </p:cNvPr>
          <p:cNvPicPr>
            <a:picLocks noChangeAspect="1"/>
          </p:cNvPicPr>
          <p:nvPr/>
        </p:nvPicPr>
        <p:blipFill>
          <a:blip r:embed="rId3"/>
          <a:stretch>
            <a:fillRect/>
          </a:stretch>
        </p:blipFill>
        <p:spPr>
          <a:xfrm>
            <a:off x="233198" y="972591"/>
            <a:ext cx="11729544" cy="4939092"/>
          </a:xfrm>
          <a:prstGeom prst="rect">
            <a:avLst/>
          </a:prstGeom>
        </p:spPr>
      </p:pic>
    </p:spTree>
    <p:extLst>
      <p:ext uri="{BB962C8B-B14F-4D97-AF65-F5344CB8AC3E}">
        <p14:creationId xmlns:p14="http://schemas.microsoft.com/office/powerpoint/2010/main" val="443717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585261" y="207481"/>
            <a:ext cx="3021478" cy="646331"/>
          </a:xfrm>
          <a:prstGeom prst="rect">
            <a:avLst/>
          </a:prstGeom>
          <a:noFill/>
        </p:spPr>
        <p:txBody>
          <a:bodyPr wrap="square" rtlCol="0">
            <a:spAutoFit/>
          </a:bodyPr>
          <a:lstStyle/>
          <a:p>
            <a:r>
              <a:rPr lang="en-US" sz="3600" b="1">
                <a:latin typeface="Adobe Devanagari"/>
              </a:rPr>
              <a:t>GANTT CHART</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pic>
        <p:nvPicPr>
          <p:cNvPr id="3" name="Picture 2" descr="A graph with a line going up&#10;&#10;Description automatically generated">
            <a:extLst>
              <a:ext uri="{FF2B5EF4-FFF2-40B4-BE49-F238E27FC236}">
                <a16:creationId xmlns:a16="http://schemas.microsoft.com/office/drawing/2014/main" id="{1D7894A2-642F-117C-1B75-DE5FBF79E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42" y="853812"/>
            <a:ext cx="9238516" cy="5355208"/>
          </a:xfrm>
          <a:prstGeom prst="rect">
            <a:avLst/>
          </a:prstGeom>
        </p:spPr>
      </p:pic>
      <p:sp>
        <p:nvSpPr>
          <p:cNvPr id="7" name="Rectangle 6">
            <a:extLst>
              <a:ext uri="{FF2B5EF4-FFF2-40B4-BE49-F238E27FC236}">
                <a16:creationId xmlns:a16="http://schemas.microsoft.com/office/drawing/2014/main" id="{53588FBB-7F27-3832-FB6E-877FD86B8AB1}"/>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3148729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864380" y="178906"/>
            <a:ext cx="2463239" cy="646331"/>
          </a:xfrm>
          <a:prstGeom prst="rect">
            <a:avLst/>
          </a:prstGeom>
          <a:noFill/>
        </p:spPr>
        <p:txBody>
          <a:bodyPr wrap="square" rtlCol="0">
            <a:spAutoFit/>
          </a:bodyPr>
          <a:lstStyle/>
          <a:p>
            <a:r>
              <a:rPr lang="en-US" sz="3600" b="1">
                <a:latin typeface="Adobe Devanagari"/>
              </a:rPr>
              <a:t>REFERENCE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Rectangle 2">
            <a:extLst>
              <a:ext uri="{FF2B5EF4-FFF2-40B4-BE49-F238E27FC236}">
                <a16:creationId xmlns:a16="http://schemas.microsoft.com/office/drawing/2014/main" id="{6D774079-FAC0-D685-E304-61988798E165}"/>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IT20633240</a:t>
            </a:r>
            <a:r>
              <a:rPr lang="en-US" sz="1800">
                <a:solidFill>
                  <a:schemeClr val="tx1"/>
                </a:solidFill>
              </a:rPr>
              <a:t>   |   </a:t>
            </a:r>
            <a:r>
              <a:rPr lang="en-US" b="1">
                <a:solidFill>
                  <a:schemeClr val="tx1"/>
                </a:solidFill>
              </a:rPr>
              <a:t>Lakshan W.R.S.M.M</a:t>
            </a:r>
            <a:r>
              <a:rPr lang="en-US" sz="1800" b="1">
                <a:solidFill>
                  <a:schemeClr val="tx1"/>
                </a:solidFill>
              </a:rPr>
              <a:t>   </a:t>
            </a:r>
            <a:r>
              <a:rPr lang="en-US" sz="1800">
                <a:solidFill>
                  <a:schemeClr val="tx1"/>
                </a:solidFill>
              </a:rPr>
              <a:t>|   </a:t>
            </a:r>
            <a:r>
              <a:rPr lang="en-US">
                <a:solidFill>
                  <a:schemeClr val="tx1"/>
                </a:solidFill>
              </a:rPr>
              <a:t>2023-24-043</a:t>
            </a:r>
            <a:endParaRPr lang="en-US" sz="1800" b="0">
              <a:solidFill>
                <a:schemeClr val="tx1"/>
              </a:solidFill>
            </a:endParaRPr>
          </a:p>
        </p:txBody>
      </p:sp>
      <p:graphicFrame>
        <p:nvGraphicFramePr>
          <p:cNvPr id="5" name="Table 4">
            <a:extLst>
              <a:ext uri="{FF2B5EF4-FFF2-40B4-BE49-F238E27FC236}">
                <a16:creationId xmlns:a16="http://schemas.microsoft.com/office/drawing/2014/main" id="{B694BA4D-5914-02F1-1DD1-9BAE5CD4F051}"/>
              </a:ext>
            </a:extLst>
          </p:cNvPr>
          <p:cNvGraphicFramePr>
            <a:graphicFrameLocks noGrp="1"/>
          </p:cNvGraphicFramePr>
          <p:nvPr>
            <p:extLst>
              <p:ext uri="{D42A27DB-BD31-4B8C-83A1-F6EECF244321}">
                <p14:modId xmlns:p14="http://schemas.microsoft.com/office/powerpoint/2010/main" val="2607399636"/>
              </p:ext>
            </p:extLst>
          </p:nvPr>
        </p:nvGraphicFramePr>
        <p:xfrm>
          <a:off x="838200" y="1825625"/>
          <a:ext cx="10976741" cy="3481705"/>
        </p:xfrm>
        <a:graphic>
          <a:graphicData uri="http://schemas.openxmlformats.org/drawingml/2006/table">
            <a:tbl>
              <a:tblPr firstRow="1" firstCol="1" bandRow="1">
                <a:tableStyleId>{2D5ABB26-0587-4C30-8999-92F81FD0307C}</a:tableStyleId>
              </a:tblPr>
              <a:tblGrid>
                <a:gridCol w="10976741">
                  <a:extLst>
                    <a:ext uri="{9D8B030D-6E8A-4147-A177-3AD203B41FA5}">
                      <a16:colId xmlns:a16="http://schemas.microsoft.com/office/drawing/2014/main" val="571617047"/>
                    </a:ext>
                  </a:extLst>
                </a:gridCol>
              </a:tblGrid>
              <a:tr h="0">
                <a:tc>
                  <a:txBody>
                    <a:bodyPr/>
                    <a:lstStyle/>
                    <a:p>
                      <a:pPr lvl="0">
                        <a:lnSpc>
                          <a:spcPct val="150000"/>
                        </a:lnSpc>
                        <a:buNone/>
                      </a:pPr>
                      <a:endParaRPr lang="en-US">
                        <a:effectLst/>
                      </a:endParaRPr>
                    </a:p>
                  </a:txBody>
                  <a:tcPr marL="9525" marR="9525" marT="9525" marB="9525"/>
                </a:tc>
                <a:extLst>
                  <a:ext uri="{0D108BD9-81ED-4DB2-BD59-A6C34878D82A}">
                    <a16:rowId xmlns:a16="http://schemas.microsoft.com/office/drawing/2014/main" val="1017005373"/>
                  </a:ext>
                </a:extLst>
              </a:tr>
              <a:tr h="0">
                <a:tc>
                  <a:txBody>
                    <a:bodyPr/>
                    <a:lstStyle/>
                    <a:p>
                      <a:r>
                        <a:rPr lang="en-US">
                          <a:effectLst/>
                        </a:rPr>
                        <a:t>L. Zhang, "Deep learning for sentiment analysis," 30 March 2018. [Online]. Available: https://wires.onlinelibrary.wiley.com/doi/abs/10.1002/widm.1253. [Accessed 10 July 2023].</a:t>
                      </a:r>
                    </a:p>
                    <a:p>
                      <a:pPr lvl="0">
                        <a:buNone/>
                      </a:pPr>
                      <a:endParaRPr lang="en-US">
                        <a:effectLst/>
                      </a:endParaRPr>
                    </a:p>
                  </a:txBody>
                  <a:tcPr marL="9525" marR="9525" marT="9525" marB="9525"/>
                </a:tc>
                <a:extLst>
                  <a:ext uri="{0D108BD9-81ED-4DB2-BD59-A6C34878D82A}">
                    <a16:rowId xmlns:a16="http://schemas.microsoft.com/office/drawing/2014/main" val="601249636"/>
                  </a:ext>
                </a:extLst>
              </a:tr>
              <a:tr h="0">
                <a:tc>
                  <a:txBody>
                    <a:bodyPr/>
                    <a:lstStyle/>
                    <a:p>
                      <a:r>
                        <a:rPr lang="en-US">
                          <a:effectLst/>
                        </a:rPr>
                        <a:t>D. Tang, "Deep learning for sentiment analysis: successful approaches and future challenges," 23 October 2015. [Online]. Available: https://wires.onlinelibrary.wiley.com/doi/abs/10.1002/widm.1171. [Accessed 12 July 2023].</a:t>
                      </a:r>
                    </a:p>
                    <a:p>
                      <a:pPr lvl="0">
                        <a:buNone/>
                      </a:pPr>
                      <a:endParaRPr lang="en-US">
                        <a:effectLst/>
                      </a:endParaRPr>
                    </a:p>
                  </a:txBody>
                  <a:tcPr marL="9525" marR="9525" marT="9525" marB="9525"/>
                </a:tc>
                <a:extLst>
                  <a:ext uri="{0D108BD9-81ED-4DB2-BD59-A6C34878D82A}">
                    <a16:rowId xmlns:a16="http://schemas.microsoft.com/office/drawing/2014/main" val="1811914683"/>
                  </a:ext>
                </a:extLst>
              </a:tr>
              <a:tr h="0">
                <a:tc>
                  <a:txBody>
                    <a:bodyPr/>
                    <a:lstStyle/>
                    <a:p>
                      <a:r>
                        <a:rPr lang="en-US">
                          <a:effectLst/>
                        </a:rPr>
                        <a:t>K. Chakraborty, "Sentiment Analysis of COVID-19 tweets by Deep Learning Classifiers—A study to show how popularity is affecting accuracy in social media," 28 September 2020. [Online]. Available: https://www.sciencedirect.com/science/article/pii/S156849462030692X. [Accessed 11 July 2023].</a:t>
                      </a:r>
                    </a:p>
                    <a:p>
                      <a:pPr lvl="0">
                        <a:buNone/>
                      </a:pPr>
                      <a:endParaRPr lang="en-US">
                        <a:effectLst/>
                      </a:endParaRPr>
                    </a:p>
                  </a:txBody>
                  <a:tcPr marL="9525" marR="9525" marT="9525" marB="9525"/>
                </a:tc>
                <a:extLst>
                  <a:ext uri="{0D108BD9-81ED-4DB2-BD59-A6C34878D82A}">
                    <a16:rowId xmlns:a16="http://schemas.microsoft.com/office/drawing/2014/main" val="3956434541"/>
                  </a:ext>
                </a:extLst>
              </a:tr>
              <a:tr h="0">
                <a:tc>
                  <a:txBody>
                    <a:bodyPr/>
                    <a:lstStyle/>
                    <a:p>
                      <a:r>
                        <a:rPr lang="en-US">
                          <a:effectLst/>
                        </a:rPr>
                        <a:t>D. Li, "Text sentiment analysis based on long short-term memory," in IEEE, Wuhan, China, 2016. </a:t>
                      </a:r>
                    </a:p>
                  </a:txBody>
                  <a:tcPr marL="9525" marR="9525" marT="9525" marB="9525"/>
                </a:tc>
                <a:extLst>
                  <a:ext uri="{0D108BD9-81ED-4DB2-BD59-A6C34878D82A}">
                    <a16:rowId xmlns:a16="http://schemas.microsoft.com/office/drawing/2014/main" val="2976389913"/>
                  </a:ext>
                </a:extLst>
              </a:tr>
            </a:tbl>
          </a:graphicData>
        </a:graphic>
      </p:graphicFrame>
    </p:spTree>
    <p:extLst>
      <p:ext uri="{BB962C8B-B14F-4D97-AF65-F5344CB8AC3E}">
        <p14:creationId xmlns:p14="http://schemas.microsoft.com/office/powerpoint/2010/main" val="2320024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857D66E4-9E5E-39BB-9774-16BE4D537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0" y="6327779"/>
            <a:ext cx="2521917" cy="484150"/>
          </a:xfrm>
          <a:prstGeom prst="rect">
            <a:avLst/>
          </a:prstGeom>
        </p:spPr>
      </p:pic>
      <p:sp>
        <p:nvSpPr>
          <p:cNvPr id="6" name="Rectangle 5">
            <a:extLst>
              <a:ext uri="{FF2B5EF4-FFF2-40B4-BE49-F238E27FC236}">
                <a16:creationId xmlns:a16="http://schemas.microsoft.com/office/drawing/2014/main" id="{60C4D28F-33CB-2D5F-CD8B-F9A271E664A8}"/>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7" name="Date Placeholder 8">
            <a:extLst>
              <a:ext uri="{FF2B5EF4-FFF2-40B4-BE49-F238E27FC236}">
                <a16:creationId xmlns:a16="http://schemas.microsoft.com/office/drawing/2014/main" id="{7DD33CEC-8686-41A7-12E0-7268659E41C2}"/>
              </a:ext>
            </a:extLst>
          </p:cNvPr>
          <p:cNvSpPr txBox="1">
            <a:spLocks/>
          </p:cNvSpPr>
          <p:nvPr/>
        </p:nvSpPr>
        <p:spPr>
          <a:xfrm>
            <a:off x="9774936" y="6455947"/>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pic>
        <p:nvPicPr>
          <p:cNvPr id="9" name="Picture 8" descr="A person in a blue shirt&#10;&#10;Description automatically generated">
            <a:extLst>
              <a:ext uri="{FF2B5EF4-FFF2-40B4-BE49-F238E27FC236}">
                <a16:creationId xmlns:a16="http://schemas.microsoft.com/office/drawing/2014/main" id="{EC5780EA-ADDD-0F6C-2EFF-90C547BD4644}"/>
              </a:ext>
            </a:extLst>
          </p:cNvPr>
          <p:cNvPicPr>
            <a:picLocks noChangeAspect="1"/>
          </p:cNvPicPr>
          <p:nvPr/>
        </p:nvPicPr>
        <p:blipFill rotWithShape="1">
          <a:blip r:embed="rId3">
            <a:extLst>
              <a:ext uri="{28A0092B-C50C-407E-A947-70E740481C1C}">
                <a14:useLocalDpi xmlns:a14="http://schemas.microsoft.com/office/drawing/2010/main" val="0"/>
              </a:ext>
            </a:extLst>
          </a:blip>
          <a:srcRect l="23574" t="13582" r="27319" b="47251"/>
          <a:stretch/>
        </p:blipFill>
        <p:spPr>
          <a:xfrm>
            <a:off x="9982199" y="55216"/>
            <a:ext cx="2124075" cy="2538091"/>
          </a:xfrm>
          <a:prstGeom prst="rect">
            <a:avLst/>
          </a:prstGeom>
        </p:spPr>
      </p:pic>
      <p:sp>
        <p:nvSpPr>
          <p:cNvPr id="8" name="TextBox 7">
            <a:extLst>
              <a:ext uri="{FF2B5EF4-FFF2-40B4-BE49-F238E27FC236}">
                <a16:creationId xmlns:a16="http://schemas.microsoft.com/office/drawing/2014/main" id="{4D6247EC-ED28-CCF8-76C8-6C3107E96642}"/>
              </a:ext>
            </a:extLst>
          </p:cNvPr>
          <p:cNvSpPr txBox="1"/>
          <p:nvPr/>
        </p:nvSpPr>
        <p:spPr>
          <a:xfrm>
            <a:off x="717422" y="4153520"/>
            <a:ext cx="9599807" cy="1569660"/>
          </a:xfrm>
          <a:prstGeom prst="rect">
            <a:avLst/>
          </a:prstGeom>
          <a:noFill/>
        </p:spPr>
        <p:txBody>
          <a:bodyPr wrap="none" lIns="91440" tIns="45720" rIns="91440" bIns="45720" rtlCol="0" anchor="t">
            <a:spAutoFit/>
          </a:bodyPr>
          <a:lstStyle/>
          <a:p>
            <a:r>
              <a:rPr lang="en-US" sz="3200" b="1"/>
              <a:t>Detecting the Mis / Disinformation among the contents</a:t>
            </a:r>
          </a:p>
          <a:p>
            <a:r>
              <a:rPr lang="en-US" sz="1800" b="1">
                <a:latin typeface="Adobe Devanagari"/>
              </a:rPr>
              <a:t>IT20623722 | KUMARA S.K</a:t>
            </a:r>
          </a:p>
          <a:p>
            <a:endParaRPr lang="en-US" b="1">
              <a:latin typeface="Adobe Devanagari"/>
            </a:endParaRPr>
          </a:p>
          <a:p>
            <a:pPr algn="l"/>
            <a:r>
              <a:rPr lang="en-US" sz="1400" b="0" i="0" u="none" strike="noStrike" baseline="0"/>
              <a:t>Bachelor of Science (Hons) in Information Technology</a:t>
            </a:r>
            <a:endParaRPr lang="en-US" sz="1400" b="0" i="0" u="none" strike="noStrike" baseline="0">
              <a:cs typeface="Calibri"/>
            </a:endParaRPr>
          </a:p>
          <a:p>
            <a:pPr algn="l"/>
            <a:r>
              <a:rPr lang="en-US" sz="1400" b="0" i="0" u="none" strike="noStrike" baseline="0"/>
              <a:t>Specializing in Cyber Security</a:t>
            </a:r>
            <a:endParaRPr lang="en-US" sz="1400">
              <a:cs typeface="Calibri"/>
            </a:endParaRPr>
          </a:p>
        </p:txBody>
      </p:sp>
      <p:cxnSp>
        <p:nvCxnSpPr>
          <p:cNvPr id="10" name="Straight Connector 9">
            <a:extLst>
              <a:ext uri="{FF2B5EF4-FFF2-40B4-BE49-F238E27FC236}">
                <a16:creationId xmlns:a16="http://schemas.microsoft.com/office/drawing/2014/main" id="{3CDD8375-1AD0-AE7A-3E76-0B38B4574308}"/>
              </a:ext>
            </a:extLst>
          </p:cNvPr>
          <p:cNvCxnSpPr/>
          <p:nvPr/>
        </p:nvCxnSpPr>
        <p:spPr>
          <a:xfrm>
            <a:off x="690664" y="3895925"/>
            <a:ext cx="980817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36406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ird with a branch on a mallet&#10;&#10;Description automatically generated">
            <a:extLst>
              <a:ext uri="{FF2B5EF4-FFF2-40B4-BE49-F238E27FC236}">
                <a16:creationId xmlns:a16="http://schemas.microsoft.com/office/drawing/2014/main" id="{7C1CA787-06AB-41D4-0021-6294FB85F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2043" y="1696784"/>
            <a:ext cx="3093720" cy="3093720"/>
          </a:xfrm>
          <a:prstGeom prst="rect">
            <a:avLst/>
          </a:prstGeom>
        </p:spPr>
      </p:pic>
      <p:sp>
        <p:nvSpPr>
          <p:cNvPr id="8" name="TextBox 7">
            <a:extLst>
              <a:ext uri="{FF2B5EF4-FFF2-40B4-BE49-F238E27FC236}">
                <a16:creationId xmlns:a16="http://schemas.microsoft.com/office/drawing/2014/main" id="{CA8F84E4-7C2C-9EF9-DFC0-379D94EBACA8}"/>
              </a:ext>
            </a:extLst>
          </p:cNvPr>
          <p:cNvSpPr txBox="1"/>
          <p:nvPr/>
        </p:nvSpPr>
        <p:spPr>
          <a:xfrm>
            <a:off x="536036" y="2359849"/>
            <a:ext cx="6679370" cy="2062103"/>
          </a:xfrm>
          <a:prstGeom prst="rect">
            <a:avLst/>
          </a:prstGeom>
          <a:noFill/>
        </p:spPr>
        <p:txBody>
          <a:bodyPr wrap="square" rtlCol="0">
            <a:spAutoFit/>
          </a:bodyPr>
          <a:lstStyle/>
          <a:p>
            <a:r>
              <a:rPr lang="en-US" sz="3200" b="1"/>
              <a:t>How We Align with </a:t>
            </a:r>
            <a:r>
              <a:rPr lang="en-US" sz="3200" b="1">
                <a:solidFill>
                  <a:schemeClr val="accent2">
                    <a:lumMod val="75000"/>
                  </a:schemeClr>
                </a:solidFill>
              </a:rPr>
              <a:t>SDG Goals?</a:t>
            </a:r>
          </a:p>
          <a:p>
            <a:endParaRPr lang="en-US" sz="2400"/>
          </a:p>
          <a:p>
            <a:r>
              <a:rPr lang="en-US" sz="2400"/>
              <a:t>By promoting open access to data and knowledge, we contribute to the UN's vision of a more sustainable and equitable world by 2030.</a:t>
            </a:r>
          </a:p>
        </p:txBody>
      </p:sp>
      <p:cxnSp>
        <p:nvCxnSpPr>
          <p:cNvPr id="9" name="Straight Connector 8">
            <a:extLst>
              <a:ext uri="{FF2B5EF4-FFF2-40B4-BE49-F238E27FC236}">
                <a16:creationId xmlns:a16="http://schemas.microsoft.com/office/drawing/2014/main" id="{2D94FB83-4A48-52C2-7891-5BB485CF0C45}"/>
              </a:ext>
            </a:extLst>
          </p:cNvPr>
          <p:cNvCxnSpPr>
            <a:cxnSpLocks/>
          </p:cNvCxnSpPr>
          <p:nvPr/>
        </p:nvCxnSpPr>
        <p:spPr>
          <a:xfrm>
            <a:off x="548393" y="3113902"/>
            <a:ext cx="76812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7F41646B-46DA-F2FF-2287-0B038E97FEAC}"/>
              </a:ext>
            </a:extLst>
          </p:cNvPr>
          <p:cNvCxnSpPr>
            <a:cxnSpLocks/>
          </p:cNvCxnSpPr>
          <p:nvPr/>
        </p:nvCxnSpPr>
        <p:spPr>
          <a:xfrm>
            <a:off x="8229600" y="729049"/>
            <a:ext cx="0" cy="5189837"/>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75389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F65FD-C199-AD71-6A3E-A971313480F4}"/>
              </a:ext>
            </a:extLst>
          </p:cNvPr>
          <p:cNvSpPr txBox="1"/>
          <p:nvPr/>
        </p:nvSpPr>
        <p:spPr>
          <a:xfrm>
            <a:off x="2509320" y="217006"/>
            <a:ext cx="7173359" cy="646331"/>
          </a:xfrm>
          <a:prstGeom prst="rect">
            <a:avLst/>
          </a:prstGeom>
          <a:noFill/>
        </p:spPr>
        <p:txBody>
          <a:bodyPr wrap="square" rtlCol="0">
            <a:spAutoFit/>
          </a:bodyPr>
          <a:lstStyle/>
          <a:p>
            <a:r>
              <a:rPr lang="en-US" sz="3600" b="1">
                <a:latin typeface="Adobe Devanagari"/>
              </a:rPr>
              <a:t>INTRODUCTION AND BACKGROUND</a:t>
            </a:r>
          </a:p>
        </p:txBody>
      </p:sp>
      <p:pic>
        <p:nvPicPr>
          <p:cNvPr id="4" name="Picture 3" descr="A close up of a sign&#10;&#10;Description automatically generated">
            <a:extLst>
              <a:ext uri="{FF2B5EF4-FFF2-40B4-BE49-F238E27FC236}">
                <a16:creationId xmlns:a16="http://schemas.microsoft.com/office/drawing/2014/main" id="{C68EA987-F09C-C53E-9782-C6BB0EA608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0" y="6327779"/>
            <a:ext cx="2521917" cy="484150"/>
          </a:xfrm>
          <a:prstGeom prst="rect">
            <a:avLst/>
          </a:prstGeom>
        </p:spPr>
      </p:pic>
      <p:sp>
        <p:nvSpPr>
          <p:cNvPr id="6" name="Date Placeholder 8">
            <a:extLst>
              <a:ext uri="{FF2B5EF4-FFF2-40B4-BE49-F238E27FC236}">
                <a16:creationId xmlns:a16="http://schemas.microsoft.com/office/drawing/2014/main" id="{68CB68F1-1386-34C6-E624-D35237AA6065}"/>
              </a:ext>
            </a:extLst>
          </p:cNvPr>
          <p:cNvSpPr txBox="1">
            <a:spLocks/>
          </p:cNvSpPr>
          <p:nvPr/>
        </p:nvSpPr>
        <p:spPr>
          <a:xfrm>
            <a:off x="9774936" y="6455947"/>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3157373E-9CAE-7F1B-D201-F9EF70FE473B}"/>
              </a:ext>
            </a:extLst>
          </p:cNvPr>
          <p:cNvSpPr txBox="1"/>
          <p:nvPr/>
        </p:nvSpPr>
        <p:spPr>
          <a:xfrm>
            <a:off x="708613" y="1654599"/>
            <a:ext cx="10248584"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400">
                <a:solidFill>
                  <a:srgbClr val="202124"/>
                </a:solidFill>
                <a:latin typeface="Calibri"/>
                <a:cs typeface="Arial"/>
              </a:rPr>
              <a:t>Nowadays, there are more incidents that create news and they are reported by the media in different ways. Some of these are fake news. In a country like Sri Lanka, the majority of the society is a group of people who make decisions based on emotions, so there are many problems due to the socialization</a:t>
            </a:r>
            <a:r>
              <a:rPr lang="en" sz="2100">
                <a:solidFill>
                  <a:srgbClr val="202124"/>
                </a:solidFill>
                <a:latin typeface="Consolas"/>
                <a:cs typeface="Arial"/>
              </a:rPr>
              <a:t> of fake news.</a:t>
            </a:r>
            <a:endParaRPr lang="en-US">
              <a:latin typeface="Arial"/>
              <a:ea typeface="Calibri"/>
              <a:cs typeface="Arial"/>
            </a:endParaRPr>
          </a:p>
        </p:txBody>
      </p:sp>
      <p:pic>
        <p:nvPicPr>
          <p:cNvPr id="8" name="Picture 7" descr="A cartoon of a person holding a facebook sign&#10;&#10;Description automatically generated">
            <a:extLst>
              <a:ext uri="{FF2B5EF4-FFF2-40B4-BE49-F238E27FC236}">
                <a16:creationId xmlns:a16="http://schemas.microsoft.com/office/drawing/2014/main" id="{8049A94D-0723-524F-6A5E-E08CD0202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408" y="3644035"/>
            <a:ext cx="2419350" cy="1885950"/>
          </a:xfrm>
          <a:prstGeom prst="rect">
            <a:avLst/>
          </a:prstGeom>
        </p:spPr>
      </p:pic>
      <p:pic>
        <p:nvPicPr>
          <p:cNvPr id="10" name="Picture 9" descr="Cartoon of a cartoon of a gorilla with a sword&#10;&#10;Description automatically generated">
            <a:extLst>
              <a:ext uri="{FF2B5EF4-FFF2-40B4-BE49-F238E27FC236}">
                <a16:creationId xmlns:a16="http://schemas.microsoft.com/office/drawing/2014/main" id="{8B047F7D-A941-6589-C7BE-80333393C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870" y="3762644"/>
            <a:ext cx="2257771" cy="1767341"/>
          </a:xfrm>
          <a:prstGeom prst="rect">
            <a:avLst/>
          </a:prstGeom>
        </p:spPr>
      </p:pic>
      <p:pic>
        <p:nvPicPr>
          <p:cNvPr id="12" name="Picture 11" descr="Cartoon of a person holding a large blue object with a large fire extinguisher&#10;&#10;Description automatically generated">
            <a:extLst>
              <a:ext uri="{FF2B5EF4-FFF2-40B4-BE49-F238E27FC236}">
                <a16:creationId xmlns:a16="http://schemas.microsoft.com/office/drawing/2014/main" id="{838B1D6E-9E62-14D2-73A3-05B7FE34D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483753" y="3644035"/>
            <a:ext cx="2414936" cy="1885950"/>
          </a:xfrm>
          <a:prstGeom prst="rect">
            <a:avLst/>
          </a:prstGeom>
        </p:spPr>
      </p:pic>
      <p:pic>
        <p:nvPicPr>
          <p:cNvPr id="14" name="Picture 13" descr="Cartoon of a person being chased by several skulls&#10;&#10;Description automatically generated">
            <a:extLst>
              <a:ext uri="{FF2B5EF4-FFF2-40B4-BE49-F238E27FC236}">
                <a16:creationId xmlns:a16="http://schemas.microsoft.com/office/drawing/2014/main" id="{DBB59E55-C4C4-CF4B-0A8E-25D028F90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1801" y="3644035"/>
            <a:ext cx="2486025" cy="1838325"/>
          </a:xfrm>
          <a:prstGeom prst="rect">
            <a:avLst/>
          </a:prstGeom>
        </p:spPr>
      </p:pic>
      <p:sp>
        <p:nvSpPr>
          <p:cNvPr id="5" name="Rectangle 4">
            <a:extLst>
              <a:ext uri="{FF2B5EF4-FFF2-40B4-BE49-F238E27FC236}">
                <a16:creationId xmlns:a16="http://schemas.microsoft.com/office/drawing/2014/main" id="{E7D88888-2A79-83C9-AF95-8A4C7B51868A}"/>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1303593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502685" y="264631"/>
            <a:ext cx="3186630" cy="646331"/>
          </a:xfrm>
          <a:prstGeom prst="rect">
            <a:avLst/>
          </a:prstGeom>
          <a:noFill/>
        </p:spPr>
        <p:txBody>
          <a:bodyPr wrap="square" rtlCol="0">
            <a:spAutoFit/>
          </a:bodyPr>
          <a:lstStyle/>
          <a:p>
            <a:r>
              <a:rPr lang="en-US" sz="3600" b="1">
                <a:latin typeface="Adobe Devanagari"/>
              </a:rPr>
              <a:t>RESEARCH GAP</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4A2D525A-5F08-0142-B563-802A92335C8A}"/>
              </a:ext>
            </a:extLst>
          </p:cNvPr>
          <p:cNvSpPr txBox="1"/>
          <p:nvPr/>
        </p:nvSpPr>
        <p:spPr>
          <a:xfrm>
            <a:off x="1367118" y="2185147"/>
            <a:ext cx="906331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solidFill>
                <a:srgbClr val="202124"/>
              </a:solidFill>
              <a:latin typeface="Arial"/>
              <a:cs typeface="Arial"/>
            </a:endParaRPr>
          </a:p>
          <a:p>
            <a:r>
              <a:rPr lang="en" sz="2400">
                <a:solidFill>
                  <a:srgbClr val="202124"/>
                </a:solidFill>
                <a:cs typeface="Arial"/>
              </a:rPr>
              <a:t>In Sri Lanka there is a shortcoming of an automated system for identifying fake news.
The process is done manually through the existing systems.</a:t>
            </a:r>
            <a:endParaRPr lang="en-US" sz="2000"/>
          </a:p>
        </p:txBody>
      </p:sp>
      <p:sp>
        <p:nvSpPr>
          <p:cNvPr id="5" name="Rectangle 4">
            <a:extLst>
              <a:ext uri="{FF2B5EF4-FFF2-40B4-BE49-F238E27FC236}">
                <a16:creationId xmlns:a16="http://schemas.microsoft.com/office/drawing/2014/main" id="{203FCE89-9D68-58C7-D3A9-F3E7117330D7}"/>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pic>
        <p:nvPicPr>
          <p:cNvPr id="7" name="Picture 7" descr="A screenshot of a phone&#10;&#10;Description automatically generated">
            <a:extLst>
              <a:ext uri="{FF2B5EF4-FFF2-40B4-BE49-F238E27FC236}">
                <a16:creationId xmlns:a16="http://schemas.microsoft.com/office/drawing/2014/main" id="{8F9ABED3-7478-C506-6C73-7B0B36F61DCF}"/>
              </a:ext>
            </a:extLst>
          </p:cNvPr>
          <p:cNvPicPr>
            <a:picLocks noChangeAspect="1"/>
          </p:cNvPicPr>
          <p:nvPr/>
        </p:nvPicPr>
        <p:blipFill>
          <a:blip r:embed="rId3"/>
          <a:stretch>
            <a:fillRect/>
          </a:stretch>
        </p:blipFill>
        <p:spPr>
          <a:xfrm>
            <a:off x="179137" y="4184538"/>
            <a:ext cx="5430252" cy="1991452"/>
          </a:xfrm>
          <a:prstGeom prst="rect">
            <a:avLst/>
          </a:prstGeom>
        </p:spPr>
      </p:pic>
      <p:pic>
        <p:nvPicPr>
          <p:cNvPr id="8" name="Picture 8" descr="A screenshot of a phone&#10;&#10;Description automatically generated">
            <a:extLst>
              <a:ext uri="{FF2B5EF4-FFF2-40B4-BE49-F238E27FC236}">
                <a16:creationId xmlns:a16="http://schemas.microsoft.com/office/drawing/2014/main" id="{7E7CC3B6-86C6-5362-439E-B5ACC4140154}"/>
              </a:ext>
            </a:extLst>
          </p:cNvPr>
          <p:cNvPicPr>
            <a:picLocks noChangeAspect="1"/>
          </p:cNvPicPr>
          <p:nvPr/>
        </p:nvPicPr>
        <p:blipFill>
          <a:blip r:embed="rId4"/>
          <a:stretch>
            <a:fillRect/>
          </a:stretch>
        </p:blipFill>
        <p:spPr>
          <a:xfrm>
            <a:off x="6301875" y="4183342"/>
            <a:ext cx="5363409" cy="2060684"/>
          </a:xfrm>
          <a:prstGeom prst="rect">
            <a:avLst/>
          </a:prstGeom>
        </p:spPr>
      </p:pic>
    </p:spTree>
    <p:extLst>
      <p:ext uri="{BB962C8B-B14F-4D97-AF65-F5344CB8AC3E}">
        <p14:creationId xmlns:p14="http://schemas.microsoft.com/office/powerpoint/2010/main" val="1244075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081909" y="788506"/>
            <a:ext cx="4317465" cy="646331"/>
          </a:xfrm>
          <a:prstGeom prst="rect">
            <a:avLst/>
          </a:prstGeom>
          <a:noFill/>
        </p:spPr>
        <p:txBody>
          <a:bodyPr wrap="square" lIns="91440" tIns="45720" rIns="91440" bIns="45720" rtlCol="0" anchor="t">
            <a:spAutoFit/>
          </a:bodyPr>
          <a:lstStyle/>
          <a:p>
            <a:r>
              <a:rPr lang="en-US" sz="3600" b="1">
                <a:latin typeface="Adobe Devanagari"/>
              </a:rPr>
              <a:t>RESEARCH PROBLEM</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B28654A6-EDE8-7854-F8D4-A315ED58E5CC}"/>
              </a:ext>
            </a:extLst>
          </p:cNvPr>
          <p:cNvSpPr txBox="1"/>
          <p:nvPr/>
        </p:nvSpPr>
        <p:spPr>
          <a:xfrm>
            <a:off x="644339" y="2655794"/>
            <a:ext cx="1087867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2400"/>
            </a:br>
            <a:r>
              <a:rPr lang="en" sz="2400">
                <a:solidFill>
                  <a:srgbClr val="202124"/>
                </a:solidFill>
              </a:rPr>
              <a:t>In a country like Sri Lanka, due to lack of media regulation and weaknesses in law enforcement, information is distributed to digital media without limit. Along with this, there is a large amount of fake news, which suppresses the true information</a:t>
            </a:r>
            <a:endParaRPr lang="en-US" sz="2400"/>
          </a:p>
        </p:txBody>
      </p:sp>
      <p:sp>
        <p:nvSpPr>
          <p:cNvPr id="5" name="Rectangle 4">
            <a:extLst>
              <a:ext uri="{FF2B5EF4-FFF2-40B4-BE49-F238E27FC236}">
                <a16:creationId xmlns:a16="http://schemas.microsoft.com/office/drawing/2014/main" id="{10C0AEF5-BC3F-98A3-CC6F-F922E53A6E4D}"/>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2169506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022459" y="245581"/>
            <a:ext cx="4317465" cy="646331"/>
          </a:xfrm>
          <a:prstGeom prst="rect">
            <a:avLst/>
          </a:prstGeom>
          <a:noFill/>
        </p:spPr>
        <p:txBody>
          <a:bodyPr wrap="square" rtlCol="0">
            <a:spAutoFit/>
          </a:bodyPr>
          <a:lstStyle/>
          <a:p>
            <a:r>
              <a:rPr lang="en-US" sz="3600" b="1">
                <a:latin typeface="Adobe Devanagari"/>
              </a:rPr>
              <a:t>SPECIFIC OBJECTIVE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7" name="TextBox 6">
            <a:extLst>
              <a:ext uri="{FF2B5EF4-FFF2-40B4-BE49-F238E27FC236}">
                <a16:creationId xmlns:a16="http://schemas.microsoft.com/office/drawing/2014/main" id="{CCD2FF38-D173-5E0C-D2A5-7F09CD34C844}"/>
              </a:ext>
            </a:extLst>
          </p:cNvPr>
          <p:cNvSpPr txBox="1"/>
          <p:nvPr/>
        </p:nvSpPr>
        <p:spPr>
          <a:xfrm>
            <a:off x="1095071" y="2422862"/>
            <a:ext cx="100018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a:r>
              <a:rPr lang="en-US" sz="2400">
                <a:ea typeface="+mn-lt"/>
                <a:cs typeface="+mn-lt"/>
              </a:rPr>
              <a:t>The goal of this component is to filter the information obtained from alternative views and identify fake news.</a:t>
            </a:r>
            <a:endParaRPr lang="en-US" sz="2400"/>
          </a:p>
        </p:txBody>
      </p:sp>
      <p:sp>
        <p:nvSpPr>
          <p:cNvPr id="3" name="Rectangle 2">
            <a:extLst>
              <a:ext uri="{FF2B5EF4-FFF2-40B4-BE49-F238E27FC236}">
                <a16:creationId xmlns:a16="http://schemas.microsoft.com/office/drawing/2014/main" id="{62383278-B077-61A5-0713-DC82A13E5F7C}"/>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3119057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463917" y="245581"/>
            <a:ext cx="3264166" cy="646331"/>
          </a:xfrm>
          <a:prstGeom prst="rect">
            <a:avLst/>
          </a:prstGeom>
          <a:noFill/>
        </p:spPr>
        <p:txBody>
          <a:bodyPr wrap="square" rtlCol="0">
            <a:spAutoFit/>
          </a:bodyPr>
          <a:lstStyle/>
          <a:p>
            <a:r>
              <a:rPr lang="en-US" sz="3600" b="1">
                <a:latin typeface="Adobe Devanagari"/>
              </a:rPr>
              <a:t>SUB OBJECTVES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770E8370-6F89-8FB7-02D4-10900E96DBA6}"/>
              </a:ext>
            </a:extLst>
          </p:cNvPr>
          <p:cNvSpPr txBox="1"/>
          <p:nvPr/>
        </p:nvSpPr>
        <p:spPr>
          <a:xfrm>
            <a:off x="1949823" y="2521323"/>
            <a:ext cx="91529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1100">
                <a:latin typeface="Arial"/>
                <a:cs typeface="Arial"/>
              </a:rPr>
            </a:br>
            <a:endParaRPr lang="en-US" sz="1100">
              <a:latin typeface="Arial"/>
              <a:cs typeface="Arial"/>
            </a:endParaRPr>
          </a:p>
        </p:txBody>
      </p:sp>
      <p:sp>
        <p:nvSpPr>
          <p:cNvPr id="8" name="TextBox 7">
            <a:extLst>
              <a:ext uri="{FF2B5EF4-FFF2-40B4-BE49-F238E27FC236}">
                <a16:creationId xmlns:a16="http://schemas.microsoft.com/office/drawing/2014/main" id="{0FC7DB2C-AFDC-714C-6303-3E48D61A506E}"/>
              </a:ext>
            </a:extLst>
          </p:cNvPr>
          <p:cNvSpPr txBox="1"/>
          <p:nvPr/>
        </p:nvSpPr>
        <p:spPr>
          <a:xfrm>
            <a:off x="1606717" y="2505742"/>
            <a:ext cx="98418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
                <a:solidFill>
                  <a:srgbClr val="202124"/>
                </a:solidFill>
                <a:cs typeface="Arial"/>
              </a:rPr>
              <a:t>Knowing the accuracy of all news and information related to an event
</a:t>
            </a:r>
          </a:p>
          <a:p>
            <a:pPr marL="285750" indent="-285750">
              <a:buFont typeface="Wingdings"/>
              <a:buChar char="Ø"/>
            </a:pPr>
            <a:r>
              <a:rPr lang="en">
                <a:solidFill>
                  <a:srgbClr val="202124"/>
                </a:solidFill>
                <a:cs typeface="Arial"/>
              </a:rPr>
              <a:t>Verification of all information through an automated system</a:t>
            </a:r>
            <a:endParaRPr lang="en-US">
              <a:cs typeface="Calibri" panose="020F0502020204030204"/>
            </a:endParaRPr>
          </a:p>
        </p:txBody>
      </p:sp>
      <p:sp>
        <p:nvSpPr>
          <p:cNvPr id="7" name="Rectangle 6">
            <a:extLst>
              <a:ext uri="{FF2B5EF4-FFF2-40B4-BE49-F238E27FC236}">
                <a16:creationId xmlns:a16="http://schemas.microsoft.com/office/drawing/2014/main" id="{D18A4B6A-2B1C-C736-580A-F8F328F8F798}"/>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1812193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463917" y="245581"/>
            <a:ext cx="3264166" cy="646331"/>
          </a:xfrm>
          <a:prstGeom prst="rect">
            <a:avLst/>
          </a:prstGeom>
          <a:noFill/>
        </p:spPr>
        <p:txBody>
          <a:bodyPr wrap="square" rtlCol="0">
            <a:spAutoFit/>
          </a:bodyPr>
          <a:lstStyle/>
          <a:p>
            <a:r>
              <a:rPr lang="en-US" sz="3600" b="1">
                <a:latin typeface="Adobe Devanagari"/>
              </a:rPr>
              <a:t>METHODOLOGY</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pic>
        <p:nvPicPr>
          <p:cNvPr id="9" name="Picture 8" descr="A diagram of a computer&#10;&#10;Description automatically generated">
            <a:extLst>
              <a:ext uri="{FF2B5EF4-FFF2-40B4-BE49-F238E27FC236}">
                <a16:creationId xmlns:a16="http://schemas.microsoft.com/office/drawing/2014/main" id="{355089A2-9FBB-4DE0-BE56-769C86864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 y="1498463"/>
            <a:ext cx="10668000" cy="3842775"/>
          </a:xfrm>
          <a:prstGeom prst="rect">
            <a:avLst/>
          </a:prstGeom>
        </p:spPr>
      </p:pic>
      <p:sp>
        <p:nvSpPr>
          <p:cNvPr id="3" name="Rectangle 2">
            <a:extLst>
              <a:ext uri="{FF2B5EF4-FFF2-40B4-BE49-F238E27FC236}">
                <a16:creationId xmlns:a16="http://schemas.microsoft.com/office/drawing/2014/main" id="{429AEDCE-0447-4584-337E-BCFCAC91C618}"/>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72834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1681162" y="245581"/>
            <a:ext cx="8829675" cy="646331"/>
          </a:xfrm>
          <a:prstGeom prst="rect">
            <a:avLst/>
          </a:prstGeom>
          <a:noFill/>
        </p:spPr>
        <p:txBody>
          <a:bodyPr wrap="square" rtlCol="0">
            <a:spAutoFit/>
          </a:bodyPr>
          <a:lstStyle/>
          <a:p>
            <a:r>
              <a:rPr lang="en-US" sz="3600" b="1">
                <a:latin typeface="Adobe Devanagari"/>
              </a:rPr>
              <a:t>TOOLS AND TECHNOLOGY AND ALGORITHMS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7" name="TextBox 6">
            <a:extLst>
              <a:ext uri="{FF2B5EF4-FFF2-40B4-BE49-F238E27FC236}">
                <a16:creationId xmlns:a16="http://schemas.microsoft.com/office/drawing/2014/main" id="{F4C51E41-68E8-3E8C-93AE-75A515632DBA}"/>
              </a:ext>
            </a:extLst>
          </p:cNvPr>
          <p:cNvSpPr txBox="1"/>
          <p:nvPr/>
        </p:nvSpPr>
        <p:spPr>
          <a:xfrm>
            <a:off x="1261241" y="1484903"/>
            <a:ext cx="4532587" cy="4524315"/>
          </a:xfrm>
          <a:prstGeom prst="rect">
            <a:avLst/>
          </a:prstGeom>
          <a:noFill/>
        </p:spPr>
        <p:txBody>
          <a:bodyPr wrap="square" lIns="91440" tIns="45720" rIns="91440" bIns="45720" anchor="t">
            <a:spAutoFit/>
          </a:bodyPr>
          <a:lstStyle/>
          <a:p>
            <a:pPr marL="457200" rtl="0" fontAlgn="base">
              <a:spcBef>
                <a:spcPts val="0"/>
              </a:spcBef>
              <a:spcAft>
                <a:spcPts val="0"/>
              </a:spcAft>
            </a:pPr>
            <a:endParaRPr lang="en-US" sz="1600" b="1">
              <a:effectLst/>
              <a:ea typeface="Calibri"/>
              <a:cs typeface="Calibri"/>
            </a:endParaRPr>
          </a:p>
          <a:p>
            <a:r>
              <a:rPr lang="en-US" b="1">
                <a:solidFill>
                  <a:srgbClr val="000000"/>
                </a:solidFill>
                <a:latin typeface="Arial"/>
                <a:cs typeface="Arial"/>
              </a:rPr>
              <a:t>Technologies</a:t>
            </a:r>
          </a:p>
          <a:p>
            <a:pPr marL="742950" lvl="1" indent="-285750">
              <a:buFont typeface="Arial"/>
              <a:buChar char="•"/>
            </a:pPr>
            <a:r>
              <a:rPr lang="en-US" sz="1600">
                <a:solidFill>
                  <a:srgbClr val="000000"/>
                </a:solidFill>
                <a:latin typeface="Arial"/>
                <a:cs typeface="Arial"/>
              </a:rPr>
              <a:t>Natural</a:t>
            </a:r>
            <a:r>
              <a:rPr lang="en-US" sz="1600" b="0" i="0" u="none" strike="noStrike">
                <a:solidFill>
                  <a:srgbClr val="000000"/>
                </a:solidFill>
                <a:effectLst/>
                <a:latin typeface="Arial"/>
                <a:cs typeface="Arial"/>
              </a:rPr>
              <a:t> Language Processing (NLP)</a:t>
            </a:r>
            <a:endParaRPr lang="en-US" sz="1600">
              <a:solidFill>
                <a:srgbClr val="000000"/>
              </a:solidFill>
              <a:latin typeface="Arial"/>
              <a:ea typeface="Calibri" panose="020F0502020204030204"/>
              <a:cs typeface="Arial"/>
            </a:endParaRPr>
          </a:p>
          <a:p>
            <a:pPr marL="742950" lvl="1" indent="-285750">
              <a:buFont typeface="Arial"/>
              <a:buChar char="•"/>
            </a:pPr>
            <a:r>
              <a:rPr lang="en-US" sz="1600">
                <a:solidFill>
                  <a:srgbClr val="000000"/>
                </a:solidFill>
                <a:latin typeface="Arial"/>
                <a:ea typeface="Calibri" panose="020F0502020204030204"/>
                <a:cs typeface="Arial"/>
              </a:rPr>
              <a:t>Lexical Analysis Model</a:t>
            </a:r>
            <a:endParaRPr lang="en-US" sz="1600" b="0" i="0" u="none" strike="noStrike">
              <a:solidFill>
                <a:srgbClr val="000000"/>
              </a:solidFill>
              <a:effectLst/>
              <a:latin typeface="Arial"/>
              <a:ea typeface="Calibri" panose="020F0502020204030204"/>
              <a:cs typeface="Arial"/>
            </a:endParaRPr>
          </a:p>
          <a:p>
            <a:endParaRPr lang="en-US" b="1">
              <a:solidFill>
                <a:srgbClr val="000000"/>
              </a:solidFill>
              <a:latin typeface="Arial"/>
              <a:ea typeface="Calibri" panose="020F0502020204030204"/>
              <a:cs typeface="Arial"/>
            </a:endParaRPr>
          </a:p>
          <a:p>
            <a:r>
              <a:rPr lang="en-US" b="1">
                <a:solidFill>
                  <a:srgbClr val="000000"/>
                </a:solidFill>
                <a:latin typeface="Arial"/>
                <a:cs typeface="Arial"/>
              </a:rPr>
              <a:t>Tools</a:t>
            </a:r>
          </a:p>
          <a:p>
            <a:pPr marL="742950" lvl="1" indent="-285750">
              <a:buFont typeface="Arial"/>
              <a:buChar char="•"/>
            </a:pPr>
            <a:r>
              <a:rPr lang="en-US" sz="1600">
                <a:solidFill>
                  <a:srgbClr val="000000"/>
                </a:solidFill>
                <a:latin typeface="Arial"/>
                <a:cs typeface="Arial"/>
              </a:rPr>
              <a:t>Visual</a:t>
            </a:r>
            <a:r>
              <a:rPr lang="en-US" sz="1600" b="0" i="0" u="none" strike="noStrike">
                <a:solidFill>
                  <a:srgbClr val="000000"/>
                </a:solidFill>
                <a:effectLst/>
                <a:latin typeface="Arial"/>
                <a:cs typeface="Arial"/>
              </a:rPr>
              <a:t> Studio </a:t>
            </a:r>
            <a:r>
              <a:rPr lang="en-US" sz="1600">
                <a:solidFill>
                  <a:srgbClr val="000000"/>
                </a:solidFill>
                <a:latin typeface="Arial"/>
                <a:cs typeface="Arial"/>
              </a:rPr>
              <a:t>Code</a:t>
            </a:r>
            <a:endParaRPr lang="en-US" sz="1600">
              <a:solidFill>
                <a:srgbClr val="000000"/>
              </a:solidFill>
              <a:latin typeface="Arial" panose="020B0604020202020204" pitchFamily="34" charset="0"/>
              <a:cs typeface="Arial" panose="020B0604020202020204" pitchFamily="34" charset="0"/>
            </a:endParaRPr>
          </a:p>
          <a:p>
            <a:pPr marL="742950" lvl="1" indent="-285750">
              <a:buFont typeface="Arial"/>
              <a:buChar char="•"/>
            </a:pPr>
            <a:r>
              <a:rPr lang="en-US" sz="1600" err="1">
                <a:solidFill>
                  <a:srgbClr val="000000"/>
                </a:solidFill>
                <a:latin typeface="Arial"/>
                <a:cs typeface="Arial"/>
              </a:rPr>
              <a:t>Github</a:t>
            </a:r>
            <a:endParaRPr lang="en-US" sz="1600">
              <a:solidFill>
                <a:srgbClr val="000000"/>
              </a:solidFill>
              <a:latin typeface="Arial" panose="020B0604020202020204" pitchFamily="34" charset="0"/>
              <a:cs typeface="Arial" panose="020B0604020202020204" pitchFamily="34" charset="0"/>
            </a:endParaRPr>
          </a:p>
          <a:p>
            <a:pPr marL="742950" lvl="1" indent="-285750">
              <a:buFont typeface="Arial"/>
              <a:buChar char="•"/>
            </a:pPr>
            <a:r>
              <a:rPr lang="en-US" sz="1600">
                <a:solidFill>
                  <a:srgbClr val="000000"/>
                </a:solidFill>
                <a:latin typeface="Arial"/>
                <a:cs typeface="Arial"/>
              </a:rPr>
              <a:t>React</a:t>
            </a:r>
            <a:endParaRPr lang="en-US" sz="1600">
              <a:solidFill>
                <a:srgbClr val="000000"/>
              </a:solidFill>
              <a:latin typeface="Arial" panose="020B0604020202020204" pitchFamily="34" charset="0"/>
              <a:cs typeface="Arial" panose="020B0604020202020204" pitchFamily="34" charset="0"/>
            </a:endParaRPr>
          </a:p>
          <a:p>
            <a:pPr marL="742950" lvl="1" indent="-285750">
              <a:buFont typeface="Arial"/>
              <a:buChar char="•"/>
            </a:pPr>
            <a:r>
              <a:rPr lang="en-US" sz="1600">
                <a:solidFill>
                  <a:srgbClr val="000000"/>
                </a:solidFill>
                <a:latin typeface="Arial"/>
                <a:cs typeface="Arial"/>
              </a:rPr>
              <a:t>Angular</a:t>
            </a:r>
            <a:endParaRPr lang="en-US" sz="1600">
              <a:solidFill>
                <a:srgbClr val="000000"/>
              </a:solidFill>
              <a:latin typeface="Arial" panose="020B0604020202020204" pitchFamily="34" charset="0"/>
              <a:cs typeface="Arial" panose="020B0604020202020204" pitchFamily="34" charset="0"/>
            </a:endParaRPr>
          </a:p>
          <a:p>
            <a:pPr marL="742950" lvl="1" indent="-285750">
              <a:spcBef>
                <a:spcPts val="0"/>
              </a:spcBef>
              <a:spcAft>
                <a:spcPts val="0"/>
              </a:spcAft>
              <a:buFont typeface="Arial"/>
              <a:buChar char="•"/>
            </a:pPr>
            <a:r>
              <a:rPr lang="en-US" sz="1600">
                <a:solidFill>
                  <a:srgbClr val="000000"/>
                </a:solidFill>
                <a:latin typeface="Arial"/>
                <a:cs typeface="Arial"/>
              </a:rPr>
              <a:t>Python</a:t>
            </a:r>
            <a:endParaRPr lang="en-US" sz="1600" b="0" i="0" u="none" strike="noStrike">
              <a:solidFill>
                <a:srgbClr val="000000"/>
              </a:solidFill>
              <a:effectLst/>
              <a:latin typeface="Arial" panose="020B0604020202020204" pitchFamily="34" charset="0"/>
              <a:cs typeface="Arial" panose="020B0604020202020204" pitchFamily="34" charset="0"/>
            </a:endParaRPr>
          </a:p>
          <a:p>
            <a:br>
              <a:rPr lang="en-US" sz="1600" b="0">
                <a:effectLst/>
              </a:rPr>
            </a:br>
            <a:r>
              <a:rPr lang="en-US" b="1">
                <a:solidFill>
                  <a:srgbClr val="000000"/>
                </a:solidFill>
                <a:latin typeface="Arial"/>
                <a:cs typeface="Arial"/>
              </a:rPr>
              <a:t>Algorithms</a:t>
            </a:r>
          </a:p>
          <a:p>
            <a:pPr marL="742950" lvl="1" indent="-285750">
              <a:buFont typeface="Arial"/>
              <a:buChar char="•"/>
            </a:pPr>
            <a:r>
              <a:rPr lang="en-US" sz="1600">
                <a:solidFill>
                  <a:srgbClr val="040C28"/>
                </a:solidFill>
                <a:latin typeface="Arial"/>
                <a:cs typeface="Arial"/>
              </a:rPr>
              <a:t>ANN</a:t>
            </a:r>
          </a:p>
          <a:p>
            <a:pPr marL="742950" lvl="1" indent="-285750">
              <a:buFont typeface="Arial"/>
              <a:buChar char="•"/>
            </a:pPr>
            <a:r>
              <a:rPr lang="en-US" sz="1600">
                <a:solidFill>
                  <a:srgbClr val="040C28"/>
                </a:solidFill>
                <a:latin typeface="Arial"/>
                <a:cs typeface="Arial"/>
              </a:rPr>
              <a:t>RNN</a:t>
            </a:r>
            <a:endParaRPr lang="en-US" sz="1600">
              <a:solidFill>
                <a:srgbClr val="000000"/>
              </a:solidFill>
              <a:latin typeface="Arial"/>
              <a:cs typeface="Arial"/>
            </a:endParaRPr>
          </a:p>
          <a:p>
            <a:pPr marL="742950" lvl="1" indent="-285750">
              <a:buFont typeface="Arial"/>
              <a:buChar char="•"/>
            </a:pPr>
            <a:r>
              <a:rPr lang="en-US" sz="1600">
                <a:solidFill>
                  <a:srgbClr val="040C28"/>
                </a:solidFill>
                <a:latin typeface="Arial"/>
                <a:cs typeface="Arial"/>
              </a:rPr>
              <a:t>CNN</a:t>
            </a:r>
            <a:endParaRPr lang="en-US" sz="1600">
              <a:solidFill>
                <a:srgbClr val="000000"/>
              </a:solidFill>
              <a:latin typeface="Arial"/>
              <a:cs typeface="Arial"/>
            </a:endParaRPr>
          </a:p>
          <a:p>
            <a:pPr marL="742950" lvl="1" indent="-285750">
              <a:buFont typeface="Arial"/>
              <a:buChar char="•"/>
            </a:pPr>
            <a:r>
              <a:rPr lang="en-US" sz="1600">
                <a:solidFill>
                  <a:srgbClr val="040C28"/>
                </a:solidFill>
                <a:latin typeface="Arial"/>
                <a:cs typeface="Arial"/>
              </a:rPr>
              <a:t>LSTM</a:t>
            </a:r>
            <a:endParaRPr lang="en-US" sz="1600">
              <a:solidFill>
                <a:srgbClr val="000000"/>
              </a:solidFill>
              <a:latin typeface="Arial"/>
              <a:cs typeface="Arial"/>
            </a:endParaRPr>
          </a:p>
        </p:txBody>
      </p:sp>
      <p:pic>
        <p:nvPicPr>
          <p:cNvPr id="10" name="Picture 8" descr="A logo of a cat&#10;&#10;Description automatically generated">
            <a:extLst>
              <a:ext uri="{FF2B5EF4-FFF2-40B4-BE49-F238E27FC236}">
                <a16:creationId xmlns:a16="http://schemas.microsoft.com/office/drawing/2014/main" id="{E79EA54B-94C7-C821-69BF-6BEC8A32591C}"/>
              </a:ext>
            </a:extLst>
          </p:cNvPr>
          <p:cNvPicPr>
            <a:picLocks noChangeAspect="1"/>
          </p:cNvPicPr>
          <p:nvPr/>
        </p:nvPicPr>
        <p:blipFill>
          <a:blip r:embed="rId3"/>
          <a:stretch>
            <a:fillRect/>
          </a:stretch>
        </p:blipFill>
        <p:spPr>
          <a:xfrm>
            <a:off x="9045927" y="1859467"/>
            <a:ext cx="1710084" cy="970175"/>
          </a:xfrm>
          <a:prstGeom prst="rect">
            <a:avLst/>
          </a:prstGeom>
        </p:spPr>
      </p:pic>
      <p:pic>
        <p:nvPicPr>
          <p:cNvPr id="12" name="Picture 9" descr="A red text on a white background&#10;&#10;Description automatically generated">
            <a:extLst>
              <a:ext uri="{FF2B5EF4-FFF2-40B4-BE49-F238E27FC236}">
                <a16:creationId xmlns:a16="http://schemas.microsoft.com/office/drawing/2014/main" id="{3D905507-BC18-3D09-B2D2-D6E4FCF5ABD9}"/>
              </a:ext>
            </a:extLst>
          </p:cNvPr>
          <p:cNvPicPr>
            <a:picLocks noChangeAspect="1"/>
          </p:cNvPicPr>
          <p:nvPr/>
        </p:nvPicPr>
        <p:blipFill>
          <a:blip r:embed="rId4"/>
          <a:stretch>
            <a:fillRect/>
          </a:stretch>
        </p:blipFill>
        <p:spPr>
          <a:xfrm>
            <a:off x="7339442" y="3466018"/>
            <a:ext cx="1744719" cy="473625"/>
          </a:xfrm>
          <a:prstGeom prst="rect">
            <a:avLst/>
          </a:prstGeom>
        </p:spPr>
      </p:pic>
      <p:pic>
        <p:nvPicPr>
          <p:cNvPr id="14" name="Picture 10" descr="A logo of a brain with a keyhole&#10;&#10;Description automatically generated">
            <a:extLst>
              <a:ext uri="{FF2B5EF4-FFF2-40B4-BE49-F238E27FC236}">
                <a16:creationId xmlns:a16="http://schemas.microsoft.com/office/drawing/2014/main" id="{0999B695-EEFD-782A-9E01-58C8AFFE681D}"/>
              </a:ext>
            </a:extLst>
          </p:cNvPr>
          <p:cNvPicPr>
            <a:picLocks noChangeAspect="1"/>
          </p:cNvPicPr>
          <p:nvPr/>
        </p:nvPicPr>
        <p:blipFill>
          <a:blip r:embed="rId5"/>
          <a:stretch>
            <a:fillRect/>
          </a:stretch>
        </p:blipFill>
        <p:spPr>
          <a:xfrm>
            <a:off x="7636641" y="1817763"/>
            <a:ext cx="970175" cy="970175"/>
          </a:xfrm>
          <a:prstGeom prst="rect">
            <a:avLst/>
          </a:prstGeom>
        </p:spPr>
      </p:pic>
      <p:pic>
        <p:nvPicPr>
          <p:cNvPr id="11" name="Picture 10" descr="A blue and black text&#10;&#10;Description automatically generated">
            <a:extLst>
              <a:ext uri="{FF2B5EF4-FFF2-40B4-BE49-F238E27FC236}">
                <a16:creationId xmlns:a16="http://schemas.microsoft.com/office/drawing/2014/main" id="{48623D20-C6C1-1694-B65A-9E8A6ED46A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9442" y="4308680"/>
            <a:ext cx="1744720" cy="705157"/>
          </a:xfrm>
          <a:prstGeom prst="rect">
            <a:avLst/>
          </a:prstGeom>
        </p:spPr>
      </p:pic>
      <p:pic>
        <p:nvPicPr>
          <p:cNvPr id="15" name="Picture 14" descr="A blue and black logo&#10;&#10;Description automatically generated">
            <a:extLst>
              <a:ext uri="{FF2B5EF4-FFF2-40B4-BE49-F238E27FC236}">
                <a16:creationId xmlns:a16="http://schemas.microsoft.com/office/drawing/2014/main" id="{92E6DB8B-AF3F-3367-8721-4E9EEB03EA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7915" y="3199433"/>
            <a:ext cx="812922" cy="884327"/>
          </a:xfrm>
          <a:prstGeom prst="rect">
            <a:avLst/>
          </a:prstGeom>
        </p:spPr>
      </p:pic>
      <p:cxnSp>
        <p:nvCxnSpPr>
          <p:cNvPr id="17" name="Straight Connector 16">
            <a:extLst>
              <a:ext uri="{FF2B5EF4-FFF2-40B4-BE49-F238E27FC236}">
                <a16:creationId xmlns:a16="http://schemas.microsoft.com/office/drawing/2014/main" id="{56356FCA-3B90-F861-A24D-07A8190EE9DC}"/>
              </a:ext>
            </a:extLst>
          </p:cNvPr>
          <p:cNvCxnSpPr/>
          <p:nvPr/>
        </p:nvCxnSpPr>
        <p:spPr>
          <a:xfrm>
            <a:off x="5702300" y="1367263"/>
            <a:ext cx="0" cy="4418946"/>
          </a:xfrm>
          <a:prstGeom prst="line">
            <a:avLst/>
          </a:prstGeom>
        </p:spPr>
        <p:style>
          <a:lnRef idx="1">
            <a:schemeClr val="accent2"/>
          </a:lnRef>
          <a:fillRef idx="0">
            <a:schemeClr val="accent2"/>
          </a:fillRef>
          <a:effectRef idx="0">
            <a:schemeClr val="accent2"/>
          </a:effectRef>
          <a:fontRef idx="minor">
            <a:schemeClr val="tx1"/>
          </a:fontRef>
        </p:style>
      </p:cxnSp>
      <p:sp>
        <p:nvSpPr>
          <p:cNvPr id="3" name="Rectangle 2">
            <a:extLst>
              <a:ext uri="{FF2B5EF4-FFF2-40B4-BE49-F238E27FC236}">
                <a16:creationId xmlns:a16="http://schemas.microsoft.com/office/drawing/2014/main" id="{EC99ED17-3036-7D73-79FB-F785E7F40B37}"/>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6934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2466647" y="217006"/>
            <a:ext cx="7253944" cy="646331"/>
          </a:xfrm>
          <a:prstGeom prst="rect">
            <a:avLst/>
          </a:prstGeom>
          <a:noFill/>
        </p:spPr>
        <p:txBody>
          <a:bodyPr wrap="square" rtlCol="0">
            <a:spAutoFit/>
          </a:bodyPr>
          <a:lstStyle/>
          <a:p>
            <a:r>
              <a:rPr lang="en-US" sz="3600" b="1">
                <a:latin typeface="Adobe Devanagari"/>
              </a:rPr>
              <a:t>FUNCTIONAL REQUIREMENTS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2E026CB4-DCD7-6135-0487-33B19C0E4205}"/>
              </a:ext>
            </a:extLst>
          </p:cNvPr>
          <p:cNvSpPr txBox="1"/>
          <p:nvPr/>
        </p:nvSpPr>
        <p:spPr>
          <a:xfrm>
            <a:off x="1613646" y="2084294"/>
            <a:ext cx="846940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latin typeface="Arial"/>
              <a:cs typeface="Arial"/>
            </a:endParaRPr>
          </a:p>
          <a:p>
            <a:pPr>
              <a:buFont typeface="Arial"/>
              <a:buChar char="•"/>
            </a:pPr>
            <a:endParaRPr lang="en-US" sz="1600">
              <a:latin typeface="Arial"/>
              <a:cs typeface="Arial"/>
            </a:endParaRPr>
          </a:p>
          <a:p>
            <a:pPr marL="285750" indent="-285750">
              <a:buFont typeface="Arial"/>
              <a:buChar char="•"/>
            </a:pPr>
            <a:endParaRPr lang="en-US" sz="1600">
              <a:latin typeface="Arial"/>
              <a:cs typeface="Arial"/>
            </a:endParaRPr>
          </a:p>
          <a:p>
            <a:pPr algn="l"/>
            <a:endParaRPr lang="en-US">
              <a:cs typeface="Calibri"/>
            </a:endParaRPr>
          </a:p>
        </p:txBody>
      </p:sp>
      <p:sp>
        <p:nvSpPr>
          <p:cNvPr id="8" name="TextBox 7">
            <a:extLst>
              <a:ext uri="{FF2B5EF4-FFF2-40B4-BE49-F238E27FC236}">
                <a16:creationId xmlns:a16="http://schemas.microsoft.com/office/drawing/2014/main" id="{860D59F3-7B99-7B9C-48D5-96F0C53B6608}"/>
              </a:ext>
            </a:extLst>
          </p:cNvPr>
          <p:cNvSpPr txBox="1"/>
          <p:nvPr/>
        </p:nvSpPr>
        <p:spPr>
          <a:xfrm>
            <a:off x="-472965" y="1887275"/>
            <a:ext cx="9078310" cy="1200329"/>
          </a:xfrm>
          <a:prstGeom prst="rect">
            <a:avLst/>
          </a:prstGeom>
          <a:noFill/>
        </p:spPr>
        <p:txBody>
          <a:bodyPr wrap="square" lIns="91440" tIns="45720" rIns="91440" bIns="45720" anchor="t">
            <a:spAutoFit/>
          </a:bodyPr>
          <a:lstStyle/>
          <a:p>
            <a:pPr marL="2114550" indent="-285750" fontAlgn="base">
              <a:buFont typeface="Arial"/>
              <a:buChar char="•"/>
            </a:pPr>
            <a:r>
              <a:rPr lang="en-US">
                <a:latin typeface="Arial"/>
                <a:cs typeface="Arial"/>
              </a:rPr>
              <a:t> </a:t>
            </a:r>
            <a:r>
              <a:rPr lang="en-US" sz="1800" b="0" i="0" u="none" strike="noStrike">
                <a:solidFill>
                  <a:srgbClr val="000000"/>
                </a:solidFill>
                <a:effectLst/>
                <a:latin typeface="Arial"/>
                <a:cs typeface="Arial"/>
              </a:rPr>
              <a:t>Accurately identify the information related to a particular question</a:t>
            </a:r>
            <a:endParaRPr lang="en-US">
              <a:latin typeface="Arial"/>
              <a:cs typeface="Arial"/>
            </a:endParaRPr>
          </a:p>
          <a:p>
            <a:pPr marL="2114550" indent="-285750" fontAlgn="base">
              <a:buFont typeface="Arial"/>
              <a:buChar char="•"/>
            </a:pPr>
            <a:r>
              <a:rPr lang="en-US">
                <a:solidFill>
                  <a:srgbClr val="000000"/>
                </a:solidFill>
                <a:latin typeface="Arial"/>
                <a:cs typeface="Arial"/>
              </a:rPr>
              <a:t> </a:t>
            </a:r>
            <a:r>
              <a:rPr lang="en-US" sz="1800" b="0" i="0" u="none" strike="noStrike">
                <a:solidFill>
                  <a:srgbClr val="000000"/>
                </a:solidFill>
                <a:effectLst/>
                <a:latin typeface="Arial"/>
                <a:cs typeface="Arial"/>
              </a:rPr>
              <a:t>Less response time</a:t>
            </a:r>
          </a:p>
          <a:p>
            <a:pPr marL="2114550" indent="-285750" fontAlgn="base">
              <a:buFont typeface="Arial"/>
              <a:buChar char="•"/>
            </a:pPr>
            <a:r>
              <a:rPr lang="en-US">
                <a:solidFill>
                  <a:srgbClr val="000000"/>
                </a:solidFill>
                <a:latin typeface="Arial"/>
                <a:cs typeface="Arial"/>
              </a:rPr>
              <a:t> </a:t>
            </a:r>
            <a:r>
              <a:rPr lang="en-US" sz="1800" b="0" i="0" u="none" strike="noStrike">
                <a:solidFill>
                  <a:srgbClr val="000000"/>
                </a:solidFill>
                <a:effectLst/>
                <a:latin typeface="Arial"/>
                <a:cs typeface="Arial"/>
              </a:rPr>
              <a:t>High Process speed</a:t>
            </a:r>
            <a:endParaRPr lang="en-US">
              <a:solidFill>
                <a:srgbClr val="000000"/>
              </a:solidFill>
              <a:latin typeface="Arial"/>
              <a:cs typeface="Arial"/>
            </a:endParaRPr>
          </a:p>
          <a:p>
            <a:pPr marL="2114550" indent="-285750">
              <a:buFont typeface="Arial"/>
              <a:buChar char="•"/>
            </a:pPr>
            <a:r>
              <a:rPr lang="en-US">
                <a:solidFill>
                  <a:srgbClr val="000000"/>
                </a:solidFill>
                <a:latin typeface="Arial"/>
                <a:cs typeface="Arial"/>
              </a:rPr>
              <a:t> </a:t>
            </a:r>
            <a:r>
              <a:rPr lang="en-US" sz="1800" b="0" i="0" u="none" strike="noStrike">
                <a:solidFill>
                  <a:srgbClr val="000000"/>
                </a:solidFill>
                <a:effectLst/>
                <a:latin typeface="Arial"/>
                <a:cs typeface="Arial"/>
              </a:rPr>
              <a:t>High Capacity</a:t>
            </a:r>
            <a:endParaRPr lang="en-US"/>
          </a:p>
        </p:txBody>
      </p:sp>
      <p:sp>
        <p:nvSpPr>
          <p:cNvPr id="5" name="Rectangle 4">
            <a:extLst>
              <a:ext uri="{FF2B5EF4-FFF2-40B4-BE49-F238E27FC236}">
                <a16:creationId xmlns:a16="http://schemas.microsoft.com/office/drawing/2014/main" id="{9545BC0E-8EA6-74CB-2B96-4B18598CEA22}"/>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329063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2710520" y="207481"/>
            <a:ext cx="6941344" cy="646331"/>
          </a:xfrm>
          <a:prstGeom prst="rect">
            <a:avLst/>
          </a:prstGeom>
          <a:noFill/>
        </p:spPr>
        <p:txBody>
          <a:bodyPr wrap="square" rtlCol="0">
            <a:spAutoFit/>
          </a:bodyPr>
          <a:lstStyle/>
          <a:p>
            <a:r>
              <a:rPr lang="en-US" sz="3600" b="1">
                <a:latin typeface="Adobe Devanagari"/>
              </a:rPr>
              <a:t>NON-FUNCTIONAL REQUIREMENTS</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17F680F1-48BC-B62C-14C9-4EDBD270976A}"/>
              </a:ext>
            </a:extLst>
          </p:cNvPr>
          <p:cNvSpPr txBox="1"/>
          <p:nvPr/>
        </p:nvSpPr>
        <p:spPr>
          <a:xfrm>
            <a:off x="2510120" y="1905000"/>
            <a:ext cx="7539315"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latin typeface="Arial"/>
              <a:cs typeface="Arial"/>
            </a:endParaRPr>
          </a:p>
          <a:p>
            <a:pPr marL="285750" indent="-285750">
              <a:buFont typeface="Arial"/>
              <a:buChar char="•"/>
            </a:pPr>
            <a:endParaRPr lang="en-US" sz="1600">
              <a:latin typeface="Arial"/>
              <a:cs typeface="Arial"/>
            </a:endParaRPr>
          </a:p>
          <a:p>
            <a:pPr algn="l"/>
            <a:endParaRPr lang="en-US" sz="1600">
              <a:latin typeface="Arial"/>
              <a:cs typeface="Arial"/>
            </a:endParaRPr>
          </a:p>
        </p:txBody>
      </p:sp>
      <p:sp>
        <p:nvSpPr>
          <p:cNvPr id="8" name="TextBox 7">
            <a:extLst>
              <a:ext uri="{FF2B5EF4-FFF2-40B4-BE49-F238E27FC236}">
                <a16:creationId xmlns:a16="http://schemas.microsoft.com/office/drawing/2014/main" id="{6288332E-384A-D4CC-160A-9D78E5AA9E05}"/>
              </a:ext>
            </a:extLst>
          </p:cNvPr>
          <p:cNvSpPr txBox="1"/>
          <p:nvPr/>
        </p:nvSpPr>
        <p:spPr>
          <a:xfrm>
            <a:off x="0" y="1840743"/>
            <a:ext cx="3954517" cy="2534027"/>
          </a:xfrm>
          <a:prstGeom prst="rect">
            <a:avLst/>
          </a:prstGeom>
          <a:noFill/>
        </p:spPr>
        <p:txBody>
          <a:bodyPr wrap="square" lIns="91440" tIns="45720" rIns="91440" bIns="45720" anchor="t">
            <a:spAutoFit/>
          </a:bodyPr>
          <a:lstStyle/>
          <a:p>
            <a:pPr marL="2114550" indent="-285750" rtl="0" fontAlgn="base">
              <a:lnSpc>
                <a:spcPct val="150000"/>
              </a:lnSpc>
              <a:spcBef>
                <a:spcPts val="0"/>
              </a:spcBef>
              <a:spcAft>
                <a:spcPts val="0"/>
              </a:spcAft>
              <a:buFont typeface="Arial"/>
              <a:buChar char="•"/>
            </a:pPr>
            <a:r>
              <a:rPr lang="en-US" sz="1800" b="0" i="0" u="none" strike="noStrike">
                <a:solidFill>
                  <a:srgbClr val="000000"/>
                </a:solidFill>
                <a:effectLst/>
                <a:latin typeface="Arial"/>
                <a:cs typeface="Arial"/>
              </a:rPr>
              <a:t>Reliability</a:t>
            </a:r>
            <a:endParaRPr lang="en-US">
              <a:latin typeface="Calibri"/>
              <a:cs typeface="Calibri"/>
            </a:endParaRPr>
          </a:p>
          <a:p>
            <a:pPr marL="2114550" indent="-285750" rtl="0" fontAlgn="base">
              <a:lnSpc>
                <a:spcPct val="150000"/>
              </a:lnSpc>
              <a:spcBef>
                <a:spcPts val="0"/>
              </a:spcBef>
              <a:spcAft>
                <a:spcPts val="0"/>
              </a:spcAft>
              <a:buFont typeface="Arial"/>
              <a:buChar char="•"/>
            </a:pPr>
            <a:r>
              <a:rPr lang="en-US" sz="1800" b="0" i="0" u="none" strike="noStrike">
                <a:solidFill>
                  <a:srgbClr val="000000"/>
                </a:solidFill>
                <a:effectLst/>
                <a:latin typeface="Arial" panose="020B0604020202020204" pitchFamily="34" charset="0"/>
              </a:rPr>
              <a:t>Realtime</a:t>
            </a:r>
            <a:endParaRPr lang="en-US" sz="1800" b="0" i="0" u="none" strike="noStrike">
              <a:solidFill>
                <a:srgbClr val="000000"/>
              </a:solidFill>
              <a:effectLst/>
              <a:latin typeface="Arial" panose="020B0604020202020204" pitchFamily="34" charset="0"/>
              <a:cs typeface="Arial" panose="020B0604020202020204" pitchFamily="34" charset="0"/>
            </a:endParaRPr>
          </a:p>
          <a:p>
            <a:pPr marL="2114550" indent="-285750" rtl="0" fontAlgn="base">
              <a:lnSpc>
                <a:spcPct val="150000"/>
              </a:lnSpc>
              <a:spcBef>
                <a:spcPts val="0"/>
              </a:spcBef>
              <a:spcAft>
                <a:spcPts val="0"/>
              </a:spcAft>
              <a:buFont typeface="Arial"/>
              <a:buChar char="•"/>
            </a:pPr>
            <a:r>
              <a:rPr lang="en-US" sz="1800" b="0" i="0" u="none" strike="noStrike">
                <a:solidFill>
                  <a:srgbClr val="000000"/>
                </a:solidFill>
                <a:effectLst/>
                <a:latin typeface="Arial" panose="020B0604020202020204" pitchFamily="34" charset="0"/>
              </a:rPr>
              <a:t>Availability</a:t>
            </a:r>
            <a:endParaRPr lang="en-US" sz="1800" b="0" i="0" u="none" strike="noStrike">
              <a:solidFill>
                <a:srgbClr val="000000"/>
              </a:solidFill>
              <a:effectLst/>
              <a:latin typeface="Arial" panose="020B0604020202020204" pitchFamily="34" charset="0"/>
              <a:cs typeface="Arial" panose="020B0604020202020204" pitchFamily="34" charset="0"/>
            </a:endParaRPr>
          </a:p>
          <a:p>
            <a:pPr marL="2114550" indent="-285750" rtl="0" fontAlgn="base">
              <a:lnSpc>
                <a:spcPct val="150000"/>
              </a:lnSpc>
              <a:spcBef>
                <a:spcPts val="0"/>
              </a:spcBef>
              <a:spcAft>
                <a:spcPts val="0"/>
              </a:spcAft>
              <a:buFont typeface="Arial"/>
              <a:buChar char="•"/>
            </a:pPr>
            <a:r>
              <a:rPr lang="en-US" sz="1800" b="0" i="0" u="none" strike="noStrike">
                <a:solidFill>
                  <a:srgbClr val="000000"/>
                </a:solidFill>
                <a:effectLst/>
                <a:latin typeface="Arial" panose="020B0604020202020204" pitchFamily="34" charset="0"/>
              </a:rPr>
              <a:t>Efficiency</a:t>
            </a:r>
            <a:endParaRPr lang="en-US" sz="1800" b="0" i="0" u="none" strike="noStrike">
              <a:solidFill>
                <a:srgbClr val="000000"/>
              </a:solidFill>
              <a:effectLst/>
              <a:latin typeface="Arial" panose="020B0604020202020204" pitchFamily="34" charset="0"/>
              <a:cs typeface="Arial" panose="020B0604020202020204" pitchFamily="34" charset="0"/>
            </a:endParaRPr>
          </a:p>
          <a:p>
            <a:pPr marL="2114550" indent="-285750" rtl="0" fontAlgn="base">
              <a:lnSpc>
                <a:spcPct val="150000"/>
              </a:lnSpc>
              <a:spcBef>
                <a:spcPts val="0"/>
              </a:spcBef>
              <a:spcAft>
                <a:spcPts val="0"/>
              </a:spcAft>
              <a:buFont typeface="Arial"/>
              <a:buChar char="•"/>
            </a:pPr>
            <a:r>
              <a:rPr lang="en-US" sz="1800" b="0" i="0" u="none" strike="noStrike">
                <a:solidFill>
                  <a:srgbClr val="000000"/>
                </a:solidFill>
                <a:effectLst/>
                <a:latin typeface="Arial" panose="020B0604020202020204" pitchFamily="34" charset="0"/>
              </a:rPr>
              <a:t>Accuracy</a:t>
            </a:r>
            <a:endParaRPr lang="en-US" sz="1800" b="0" i="0" u="none" strike="noStrike">
              <a:solidFill>
                <a:srgbClr val="000000"/>
              </a:solidFill>
              <a:effectLst/>
              <a:latin typeface="Arial" panose="020B0604020202020204" pitchFamily="34" charset="0"/>
              <a:cs typeface="Arial" panose="020B0604020202020204" pitchFamily="34" charset="0"/>
            </a:endParaRPr>
          </a:p>
          <a:p>
            <a:pPr marL="2114550" indent="-285750" rtl="0" fontAlgn="base">
              <a:lnSpc>
                <a:spcPct val="150000"/>
              </a:lnSpc>
              <a:spcBef>
                <a:spcPts val="0"/>
              </a:spcBef>
              <a:spcAft>
                <a:spcPts val="0"/>
              </a:spcAft>
              <a:buFont typeface="Arial"/>
              <a:buChar char="•"/>
            </a:pPr>
            <a:r>
              <a:rPr lang="en-US" sz="1800" b="0" i="0" u="none" strike="noStrike">
                <a:solidFill>
                  <a:srgbClr val="000000"/>
                </a:solidFill>
                <a:effectLst/>
                <a:latin typeface="Arial" panose="020B0604020202020204" pitchFamily="34" charset="0"/>
              </a:rPr>
              <a:t>Collaborate </a:t>
            </a:r>
            <a:endParaRPr lang="en-US" sz="1800" b="0" i="0" u="none" strike="noStrike">
              <a:solidFill>
                <a:srgbClr val="000000"/>
              </a:solidFill>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9B098A1-EDA9-7762-CDD6-CDC917590577}"/>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723114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2085647" y="207481"/>
            <a:ext cx="8005516" cy="646331"/>
          </a:xfrm>
          <a:prstGeom prst="rect">
            <a:avLst/>
          </a:prstGeom>
          <a:noFill/>
        </p:spPr>
        <p:txBody>
          <a:bodyPr wrap="square" rtlCol="0">
            <a:spAutoFit/>
          </a:bodyPr>
          <a:lstStyle/>
          <a:p>
            <a:r>
              <a:rPr lang="en-US" sz="3600" b="1">
                <a:latin typeface="Adobe Devanagari"/>
              </a:rPr>
              <a:t>WORK BREAKDOWN STRUCTURE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DC0B0C05-EA60-DBB5-6E8A-46923F3AF8BB}"/>
              </a:ext>
            </a:extLst>
          </p:cNvPr>
          <p:cNvSpPr txBox="1"/>
          <p:nvPr/>
        </p:nvSpPr>
        <p:spPr>
          <a:xfrm>
            <a:off x="1479176" y="2252382"/>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Rectangle 6">
            <a:extLst>
              <a:ext uri="{FF2B5EF4-FFF2-40B4-BE49-F238E27FC236}">
                <a16:creationId xmlns:a16="http://schemas.microsoft.com/office/drawing/2014/main" id="{E754A78C-6D53-B9A5-DE99-A47C5249312D}"/>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pic>
        <p:nvPicPr>
          <p:cNvPr id="5" name="Picture 7">
            <a:extLst>
              <a:ext uri="{FF2B5EF4-FFF2-40B4-BE49-F238E27FC236}">
                <a16:creationId xmlns:a16="http://schemas.microsoft.com/office/drawing/2014/main" id="{A46CD1F2-CB2C-E958-E859-3DB4305FA4E8}"/>
              </a:ext>
            </a:extLst>
          </p:cNvPr>
          <p:cNvPicPr>
            <a:picLocks noChangeAspect="1"/>
          </p:cNvPicPr>
          <p:nvPr/>
        </p:nvPicPr>
        <p:blipFill>
          <a:blip r:embed="rId3"/>
          <a:stretch>
            <a:fillRect/>
          </a:stretch>
        </p:blipFill>
        <p:spPr>
          <a:xfrm>
            <a:off x="534280" y="847218"/>
            <a:ext cx="11127380" cy="5597115"/>
          </a:xfrm>
          <a:prstGeom prst="rect">
            <a:avLst/>
          </a:prstGeom>
        </p:spPr>
      </p:pic>
    </p:spTree>
    <p:extLst>
      <p:ext uri="{BB962C8B-B14F-4D97-AF65-F5344CB8AC3E}">
        <p14:creationId xmlns:p14="http://schemas.microsoft.com/office/powerpoint/2010/main" val="1944655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DC8CFB-D163-7CB1-335F-9E4D7905CD1E}"/>
              </a:ext>
            </a:extLst>
          </p:cNvPr>
          <p:cNvSpPr txBox="1"/>
          <p:nvPr/>
        </p:nvSpPr>
        <p:spPr>
          <a:xfrm>
            <a:off x="1229119" y="1041395"/>
            <a:ext cx="10269221" cy="461665"/>
          </a:xfrm>
          <a:prstGeom prst="rect">
            <a:avLst/>
          </a:prstGeom>
          <a:noFill/>
        </p:spPr>
        <p:txBody>
          <a:bodyPr wrap="square">
            <a:spAutoFit/>
          </a:bodyPr>
          <a:lstStyle/>
          <a:p>
            <a:r>
              <a:rPr lang="en-US" sz="2400" b="1"/>
              <a:t>The reasons why Sri Lankan people make their decisions based on gut feelings? </a:t>
            </a:r>
          </a:p>
        </p:txBody>
      </p:sp>
      <p:graphicFrame>
        <p:nvGraphicFramePr>
          <p:cNvPr id="10" name="Diagram 9">
            <a:extLst>
              <a:ext uri="{FF2B5EF4-FFF2-40B4-BE49-F238E27FC236}">
                <a16:creationId xmlns:a16="http://schemas.microsoft.com/office/drawing/2014/main" id="{62AA8349-3DC6-5664-FD4F-6F4BDEAC81DA}"/>
              </a:ext>
            </a:extLst>
          </p:cNvPr>
          <p:cNvGraphicFramePr/>
          <p:nvPr>
            <p:extLst>
              <p:ext uri="{D42A27DB-BD31-4B8C-83A1-F6EECF244321}">
                <p14:modId xmlns:p14="http://schemas.microsoft.com/office/powerpoint/2010/main" val="690545428"/>
              </p:ext>
            </p:extLst>
          </p:nvPr>
        </p:nvGraphicFramePr>
        <p:xfrm>
          <a:off x="2477529" y="1647912"/>
          <a:ext cx="7772400" cy="4493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1927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585261" y="207481"/>
            <a:ext cx="3021478" cy="646331"/>
          </a:xfrm>
          <a:prstGeom prst="rect">
            <a:avLst/>
          </a:prstGeom>
          <a:noFill/>
        </p:spPr>
        <p:txBody>
          <a:bodyPr wrap="square" rtlCol="0">
            <a:spAutoFit/>
          </a:bodyPr>
          <a:lstStyle/>
          <a:p>
            <a:r>
              <a:rPr lang="en-US" sz="3600" b="1">
                <a:latin typeface="Adobe Devanagari"/>
              </a:rPr>
              <a:t>GANTT CHART</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pic>
        <p:nvPicPr>
          <p:cNvPr id="3" name="Picture 2" descr="A graph with a line going up&#10;&#10;Description automatically generated">
            <a:extLst>
              <a:ext uri="{FF2B5EF4-FFF2-40B4-BE49-F238E27FC236}">
                <a16:creationId xmlns:a16="http://schemas.microsoft.com/office/drawing/2014/main" id="{55BA778B-F8FE-1A3D-1818-F66689AA8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742" y="853812"/>
            <a:ext cx="9238516" cy="5355208"/>
          </a:xfrm>
          <a:prstGeom prst="rect">
            <a:avLst/>
          </a:prstGeom>
        </p:spPr>
      </p:pic>
      <p:sp>
        <p:nvSpPr>
          <p:cNvPr id="7" name="Rectangle 6">
            <a:extLst>
              <a:ext uri="{FF2B5EF4-FFF2-40B4-BE49-F238E27FC236}">
                <a16:creationId xmlns:a16="http://schemas.microsoft.com/office/drawing/2014/main" id="{637C30CB-4B57-DB05-9C8B-7851CCB4C8B3}"/>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spTree>
    <p:extLst>
      <p:ext uri="{BB962C8B-B14F-4D97-AF65-F5344CB8AC3E}">
        <p14:creationId xmlns:p14="http://schemas.microsoft.com/office/powerpoint/2010/main" val="405990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E42C9F-A4D0-CB75-6070-E6D328BB60E5}"/>
              </a:ext>
            </a:extLst>
          </p:cNvPr>
          <p:cNvSpPr txBox="1"/>
          <p:nvPr/>
        </p:nvSpPr>
        <p:spPr>
          <a:xfrm>
            <a:off x="4864380" y="178906"/>
            <a:ext cx="2463239" cy="646331"/>
          </a:xfrm>
          <a:prstGeom prst="rect">
            <a:avLst/>
          </a:prstGeom>
          <a:noFill/>
        </p:spPr>
        <p:txBody>
          <a:bodyPr wrap="square" rtlCol="0">
            <a:spAutoFit/>
          </a:bodyPr>
          <a:lstStyle/>
          <a:p>
            <a:r>
              <a:rPr lang="en-US" sz="3600" b="1">
                <a:latin typeface="Adobe Devanagari"/>
              </a:rPr>
              <a:t>REFERENCE</a:t>
            </a:r>
          </a:p>
        </p:txBody>
      </p:sp>
      <p:pic>
        <p:nvPicPr>
          <p:cNvPr id="4" name="Picture 3" descr="A close up of a sign&#10;&#10;Description automatically generated">
            <a:extLst>
              <a:ext uri="{FF2B5EF4-FFF2-40B4-BE49-F238E27FC236}">
                <a16:creationId xmlns:a16="http://schemas.microsoft.com/office/drawing/2014/main" id="{77D21C49-26D9-38AB-851A-41964830C6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73850"/>
            <a:ext cx="2521917" cy="484150"/>
          </a:xfrm>
          <a:prstGeom prst="rect">
            <a:avLst/>
          </a:prstGeom>
        </p:spPr>
      </p:pic>
      <p:sp>
        <p:nvSpPr>
          <p:cNvPr id="6" name="Date Placeholder 8">
            <a:extLst>
              <a:ext uri="{FF2B5EF4-FFF2-40B4-BE49-F238E27FC236}">
                <a16:creationId xmlns:a16="http://schemas.microsoft.com/office/drawing/2014/main" id="{63467C5D-BA95-6470-A69B-C7477B8D1778}"/>
              </a:ext>
            </a:extLst>
          </p:cNvPr>
          <p:cNvSpPr txBox="1">
            <a:spLocks/>
          </p:cNvSpPr>
          <p:nvPr/>
        </p:nvSpPr>
        <p:spPr>
          <a:xfrm>
            <a:off x="9715486" y="6502018"/>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Rectangle 2">
            <a:extLst>
              <a:ext uri="{FF2B5EF4-FFF2-40B4-BE49-F238E27FC236}">
                <a16:creationId xmlns:a16="http://schemas.microsoft.com/office/drawing/2014/main" id="{71A71396-BBF9-D049-75B6-73D67A510A40}"/>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IT20623722</a:t>
            </a:r>
            <a:r>
              <a:rPr lang="en-US" sz="1800">
                <a:solidFill>
                  <a:schemeClr val="tx1"/>
                </a:solidFill>
              </a:rPr>
              <a:t>   |   </a:t>
            </a:r>
            <a:r>
              <a:rPr lang="en-US" sz="1800" b="1">
                <a:solidFill>
                  <a:schemeClr val="tx1"/>
                </a:solidFill>
              </a:rPr>
              <a:t>Kumara S.K</a:t>
            </a:r>
            <a:r>
              <a:rPr lang="en-US" sz="1800">
                <a:solidFill>
                  <a:schemeClr val="tx1"/>
                </a:solidFill>
              </a:rPr>
              <a:t>|   </a:t>
            </a:r>
            <a:r>
              <a:rPr lang="en-US">
                <a:solidFill>
                  <a:schemeClr val="tx1"/>
                </a:solidFill>
              </a:rPr>
              <a:t>2023-24-043</a:t>
            </a:r>
            <a:endParaRPr lang="en-US" sz="1800" b="0">
              <a:solidFill>
                <a:schemeClr val="tx1"/>
              </a:solidFill>
            </a:endParaRPr>
          </a:p>
        </p:txBody>
      </p:sp>
      <p:graphicFrame>
        <p:nvGraphicFramePr>
          <p:cNvPr id="5" name="Table 4">
            <a:extLst>
              <a:ext uri="{FF2B5EF4-FFF2-40B4-BE49-F238E27FC236}">
                <a16:creationId xmlns:a16="http://schemas.microsoft.com/office/drawing/2014/main" id="{FBA8716C-973E-40FF-9B1F-BC2981A009EA}"/>
              </a:ext>
            </a:extLst>
          </p:cNvPr>
          <p:cNvGraphicFramePr>
            <a:graphicFrameLocks noGrp="1"/>
          </p:cNvGraphicFramePr>
          <p:nvPr>
            <p:extLst>
              <p:ext uri="{D42A27DB-BD31-4B8C-83A1-F6EECF244321}">
                <p14:modId xmlns:p14="http://schemas.microsoft.com/office/powerpoint/2010/main" val="1351816434"/>
              </p:ext>
            </p:extLst>
          </p:nvPr>
        </p:nvGraphicFramePr>
        <p:xfrm>
          <a:off x="838200" y="1825625"/>
          <a:ext cx="10976741" cy="3481705"/>
        </p:xfrm>
        <a:graphic>
          <a:graphicData uri="http://schemas.openxmlformats.org/drawingml/2006/table">
            <a:tbl>
              <a:tblPr firstRow="1" firstCol="1" bandRow="1">
                <a:tableStyleId>{2D5ABB26-0587-4C30-8999-92F81FD0307C}</a:tableStyleId>
              </a:tblPr>
              <a:tblGrid>
                <a:gridCol w="10976741">
                  <a:extLst>
                    <a:ext uri="{9D8B030D-6E8A-4147-A177-3AD203B41FA5}">
                      <a16:colId xmlns:a16="http://schemas.microsoft.com/office/drawing/2014/main" val="571617047"/>
                    </a:ext>
                  </a:extLst>
                </a:gridCol>
              </a:tblGrid>
              <a:tr h="0">
                <a:tc>
                  <a:txBody>
                    <a:bodyPr/>
                    <a:lstStyle/>
                    <a:p>
                      <a:pPr lvl="0">
                        <a:lnSpc>
                          <a:spcPct val="150000"/>
                        </a:lnSpc>
                        <a:buNone/>
                      </a:pPr>
                      <a:endParaRPr lang="en-US">
                        <a:effectLst/>
                      </a:endParaRPr>
                    </a:p>
                  </a:txBody>
                  <a:tcPr marL="9525" marR="9525" marT="9525" marB="9525"/>
                </a:tc>
                <a:extLst>
                  <a:ext uri="{0D108BD9-81ED-4DB2-BD59-A6C34878D82A}">
                    <a16:rowId xmlns:a16="http://schemas.microsoft.com/office/drawing/2014/main" val="1017005373"/>
                  </a:ext>
                </a:extLst>
              </a:tr>
              <a:tr h="0">
                <a:tc>
                  <a:txBody>
                    <a:bodyPr/>
                    <a:lstStyle/>
                    <a:p>
                      <a:r>
                        <a:rPr lang="en-US">
                          <a:effectLst/>
                        </a:rPr>
                        <a:t>L. Zhang, "Deep learning for sentiment analysis," 30 March 2018. [Online]. Available: https://wires.onlinelibrary.wiley.com/doi/abs/10.1002/widm.1253. [Accessed 10 July 2023].</a:t>
                      </a:r>
                    </a:p>
                    <a:p>
                      <a:pPr lvl="0">
                        <a:buNone/>
                      </a:pPr>
                      <a:endParaRPr lang="en-US">
                        <a:effectLst/>
                      </a:endParaRPr>
                    </a:p>
                  </a:txBody>
                  <a:tcPr marL="9525" marR="9525" marT="9525" marB="9525"/>
                </a:tc>
                <a:extLst>
                  <a:ext uri="{0D108BD9-81ED-4DB2-BD59-A6C34878D82A}">
                    <a16:rowId xmlns:a16="http://schemas.microsoft.com/office/drawing/2014/main" val="601249636"/>
                  </a:ext>
                </a:extLst>
              </a:tr>
              <a:tr h="0">
                <a:tc>
                  <a:txBody>
                    <a:bodyPr/>
                    <a:lstStyle/>
                    <a:p>
                      <a:r>
                        <a:rPr lang="en-US">
                          <a:effectLst/>
                        </a:rPr>
                        <a:t>D. Tang, "Deep learning for sentiment analysis: successful approaches and future challenges," 23 October 2015. [Online]. Available: https://wires.onlinelibrary.wiley.com/doi/abs/10.1002/widm.1171. [Accessed 12 July 2023].</a:t>
                      </a:r>
                    </a:p>
                    <a:p>
                      <a:pPr lvl="0">
                        <a:buNone/>
                      </a:pPr>
                      <a:endParaRPr lang="en-US">
                        <a:effectLst/>
                      </a:endParaRPr>
                    </a:p>
                  </a:txBody>
                  <a:tcPr marL="9525" marR="9525" marT="9525" marB="9525"/>
                </a:tc>
                <a:extLst>
                  <a:ext uri="{0D108BD9-81ED-4DB2-BD59-A6C34878D82A}">
                    <a16:rowId xmlns:a16="http://schemas.microsoft.com/office/drawing/2014/main" val="1811914683"/>
                  </a:ext>
                </a:extLst>
              </a:tr>
              <a:tr h="0">
                <a:tc>
                  <a:txBody>
                    <a:bodyPr/>
                    <a:lstStyle/>
                    <a:p>
                      <a:r>
                        <a:rPr lang="en-US">
                          <a:effectLst/>
                        </a:rPr>
                        <a:t>K. Chakraborty, "Sentiment Analysis of COVID-19 tweets by Deep Learning Classifiers—A study to show how popularity is affecting accuracy in social media," 28 September 2020. [Online]. Available: https://www.sciencedirect.com/science/article/pii/S156849462030692X. [Accessed 11 July 2023].</a:t>
                      </a:r>
                    </a:p>
                    <a:p>
                      <a:pPr lvl="0">
                        <a:buNone/>
                      </a:pPr>
                      <a:endParaRPr lang="en-US">
                        <a:effectLst/>
                      </a:endParaRPr>
                    </a:p>
                  </a:txBody>
                  <a:tcPr marL="9525" marR="9525" marT="9525" marB="9525"/>
                </a:tc>
                <a:extLst>
                  <a:ext uri="{0D108BD9-81ED-4DB2-BD59-A6C34878D82A}">
                    <a16:rowId xmlns:a16="http://schemas.microsoft.com/office/drawing/2014/main" val="3956434541"/>
                  </a:ext>
                </a:extLst>
              </a:tr>
              <a:tr h="0">
                <a:tc>
                  <a:txBody>
                    <a:bodyPr/>
                    <a:lstStyle/>
                    <a:p>
                      <a:endParaRPr lang="en-US">
                        <a:effectLst/>
                      </a:endParaRPr>
                    </a:p>
                  </a:txBody>
                  <a:tcPr marL="9525" marR="9525" marT="9525" marB="9525"/>
                </a:tc>
                <a:extLst>
                  <a:ext uri="{0D108BD9-81ED-4DB2-BD59-A6C34878D82A}">
                    <a16:rowId xmlns:a16="http://schemas.microsoft.com/office/drawing/2014/main" val="2976389913"/>
                  </a:ext>
                </a:extLst>
              </a:tr>
            </a:tbl>
          </a:graphicData>
        </a:graphic>
      </p:graphicFrame>
    </p:spTree>
    <p:extLst>
      <p:ext uri="{BB962C8B-B14F-4D97-AF65-F5344CB8AC3E}">
        <p14:creationId xmlns:p14="http://schemas.microsoft.com/office/powerpoint/2010/main" val="626632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9012FF5-4EA0-A568-4D7E-DA3BFD5BE439}"/>
              </a:ext>
            </a:extLst>
          </p:cNvPr>
          <p:cNvGraphicFramePr>
            <a:graphicFrameLocks noGrp="1"/>
          </p:cNvGraphicFramePr>
          <p:nvPr>
            <p:extLst>
              <p:ext uri="{D42A27DB-BD31-4B8C-83A1-F6EECF244321}">
                <p14:modId xmlns:p14="http://schemas.microsoft.com/office/powerpoint/2010/main" val="2394466339"/>
              </p:ext>
            </p:extLst>
          </p:nvPr>
        </p:nvGraphicFramePr>
        <p:xfrm>
          <a:off x="2031999" y="1760815"/>
          <a:ext cx="8127999" cy="2966720"/>
        </p:xfrm>
        <a:graphic>
          <a:graphicData uri="http://schemas.openxmlformats.org/drawingml/2006/table">
            <a:tbl>
              <a:tblPr firstRow="1" bandRow="1">
                <a:tableStyleId>{21E4AEA4-8DFA-4A89-87EB-49C32662AFE0}</a:tableStyleId>
              </a:tblPr>
              <a:tblGrid>
                <a:gridCol w="2709333">
                  <a:extLst>
                    <a:ext uri="{9D8B030D-6E8A-4147-A177-3AD203B41FA5}">
                      <a16:colId xmlns:a16="http://schemas.microsoft.com/office/drawing/2014/main" val="1403651183"/>
                    </a:ext>
                  </a:extLst>
                </a:gridCol>
                <a:gridCol w="2709333">
                  <a:extLst>
                    <a:ext uri="{9D8B030D-6E8A-4147-A177-3AD203B41FA5}">
                      <a16:colId xmlns:a16="http://schemas.microsoft.com/office/drawing/2014/main" val="2584555229"/>
                    </a:ext>
                  </a:extLst>
                </a:gridCol>
                <a:gridCol w="2709333">
                  <a:extLst>
                    <a:ext uri="{9D8B030D-6E8A-4147-A177-3AD203B41FA5}">
                      <a16:colId xmlns:a16="http://schemas.microsoft.com/office/drawing/2014/main" val="579797773"/>
                    </a:ext>
                  </a:extLst>
                </a:gridCol>
              </a:tblGrid>
              <a:tr h="370840">
                <a:tc>
                  <a:txBody>
                    <a:bodyPr/>
                    <a:lstStyle/>
                    <a:p>
                      <a:pPr algn="ctr"/>
                      <a:r>
                        <a:rPr lang="en-US" b="0"/>
                        <a:t>Description</a:t>
                      </a:r>
                      <a:r>
                        <a:rPr lang="en-US"/>
                        <a:t> </a:t>
                      </a:r>
                    </a:p>
                  </a:txBody>
                  <a:tcPr/>
                </a:tc>
                <a:tc>
                  <a:txBody>
                    <a:bodyPr/>
                    <a:lstStyle/>
                    <a:p>
                      <a:pPr algn="ctr"/>
                      <a:r>
                        <a:rPr lang="en-US" b="0"/>
                        <a:t>Amount (USD)</a:t>
                      </a:r>
                    </a:p>
                  </a:txBody>
                  <a:tcPr/>
                </a:tc>
                <a:tc>
                  <a:txBody>
                    <a:bodyPr/>
                    <a:lstStyle/>
                    <a:p>
                      <a:pPr algn="ctr"/>
                      <a:r>
                        <a:rPr lang="en-US" b="0"/>
                        <a:t>Amount (LKR)</a:t>
                      </a:r>
                    </a:p>
                  </a:txBody>
                  <a:tcPr/>
                </a:tc>
                <a:extLst>
                  <a:ext uri="{0D108BD9-81ED-4DB2-BD59-A6C34878D82A}">
                    <a16:rowId xmlns:a16="http://schemas.microsoft.com/office/drawing/2014/main" val="1542571031"/>
                  </a:ext>
                </a:extLst>
              </a:tr>
              <a:tr h="370840">
                <a:tc>
                  <a:txBody>
                    <a:bodyPr/>
                    <a:lstStyle/>
                    <a:p>
                      <a:r>
                        <a:rPr lang="en-US"/>
                        <a:t>Travelling cost </a:t>
                      </a:r>
                    </a:p>
                  </a:txBody>
                  <a:tcPr/>
                </a:tc>
                <a:tc>
                  <a:txBody>
                    <a:bodyPr/>
                    <a:lstStyle/>
                    <a:p>
                      <a:endParaRPr lang="en-US"/>
                    </a:p>
                  </a:txBody>
                  <a:tcPr/>
                </a:tc>
                <a:tc>
                  <a:txBody>
                    <a:bodyPr/>
                    <a:lstStyle/>
                    <a:p>
                      <a:r>
                        <a:rPr lang="en-US"/>
                        <a:t>12000</a:t>
                      </a:r>
                    </a:p>
                  </a:txBody>
                  <a:tcPr/>
                </a:tc>
                <a:extLst>
                  <a:ext uri="{0D108BD9-81ED-4DB2-BD59-A6C34878D82A}">
                    <a16:rowId xmlns:a16="http://schemas.microsoft.com/office/drawing/2014/main" val="400004747"/>
                  </a:ext>
                </a:extLst>
              </a:tr>
              <a:tr h="370840">
                <a:tc>
                  <a:txBody>
                    <a:bodyPr/>
                    <a:lstStyle/>
                    <a:p>
                      <a:r>
                        <a:rPr lang="en-US"/>
                        <a:t>Deployment cost</a:t>
                      </a:r>
                    </a:p>
                  </a:txBody>
                  <a:tcPr/>
                </a:tc>
                <a:tc>
                  <a:txBody>
                    <a:bodyPr/>
                    <a:lstStyle/>
                    <a:p>
                      <a:endParaRPr lang="en-US"/>
                    </a:p>
                  </a:txBody>
                  <a:tcPr/>
                </a:tc>
                <a:tc>
                  <a:txBody>
                    <a:bodyPr/>
                    <a:lstStyle/>
                    <a:p>
                      <a:r>
                        <a:rPr lang="en-US"/>
                        <a:t>16073 / month</a:t>
                      </a:r>
                    </a:p>
                  </a:txBody>
                  <a:tcPr/>
                </a:tc>
                <a:extLst>
                  <a:ext uri="{0D108BD9-81ED-4DB2-BD59-A6C34878D82A}">
                    <a16:rowId xmlns:a16="http://schemas.microsoft.com/office/drawing/2014/main" val="418451790"/>
                  </a:ext>
                </a:extLst>
              </a:tr>
              <a:tr h="370840">
                <a:tc>
                  <a:txBody>
                    <a:bodyPr/>
                    <a:lstStyle/>
                    <a:p>
                      <a:r>
                        <a:rPr lang="en-US"/>
                        <a:t>Database cost</a:t>
                      </a:r>
                    </a:p>
                  </a:txBody>
                  <a:tcPr/>
                </a:tc>
                <a:tc>
                  <a:txBody>
                    <a:bodyPr/>
                    <a:lstStyle/>
                    <a:p>
                      <a:endParaRPr lang="en-US"/>
                    </a:p>
                  </a:txBody>
                  <a:tcPr/>
                </a:tc>
                <a:tc>
                  <a:txBody>
                    <a:bodyPr/>
                    <a:lstStyle/>
                    <a:p>
                      <a:r>
                        <a:rPr lang="en-US"/>
                        <a:t>22 / GB / month</a:t>
                      </a:r>
                    </a:p>
                  </a:txBody>
                  <a:tcPr/>
                </a:tc>
                <a:extLst>
                  <a:ext uri="{0D108BD9-81ED-4DB2-BD59-A6C34878D82A}">
                    <a16:rowId xmlns:a16="http://schemas.microsoft.com/office/drawing/2014/main" val="3397537077"/>
                  </a:ext>
                </a:extLst>
              </a:tr>
              <a:tr h="370840">
                <a:tc>
                  <a:txBody>
                    <a:bodyPr/>
                    <a:lstStyle/>
                    <a:p>
                      <a:r>
                        <a:rPr lang="en-US"/>
                        <a:t>Language models</a:t>
                      </a:r>
                    </a:p>
                  </a:txBody>
                  <a:tcPr/>
                </a:tc>
                <a:tc>
                  <a:txBody>
                    <a:bodyPr/>
                    <a:lstStyle/>
                    <a:p>
                      <a:r>
                        <a:rPr lang="en-US"/>
                        <a:t>$0.06 / 1K tokens</a:t>
                      </a:r>
                    </a:p>
                  </a:txBody>
                  <a:tcPr/>
                </a:tc>
                <a:tc>
                  <a:txBody>
                    <a:bodyPr/>
                    <a:lstStyle/>
                    <a:p>
                      <a:endParaRPr lang="en-US"/>
                    </a:p>
                  </a:txBody>
                  <a:tcPr/>
                </a:tc>
                <a:extLst>
                  <a:ext uri="{0D108BD9-81ED-4DB2-BD59-A6C34878D82A}">
                    <a16:rowId xmlns:a16="http://schemas.microsoft.com/office/drawing/2014/main" val="2684543340"/>
                  </a:ext>
                </a:extLst>
              </a:tr>
              <a:tr h="370840">
                <a:tc>
                  <a:txBody>
                    <a:bodyPr/>
                    <a:lstStyle/>
                    <a:p>
                      <a:r>
                        <a:rPr lang="en-US"/>
                        <a:t>Subscription cost</a:t>
                      </a:r>
                    </a:p>
                  </a:txBody>
                  <a:tcPr/>
                </a:tc>
                <a:tc>
                  <a:txBody>
                    <a:bodyPr/>
                    <a:lstStyle/>
                    <a:p>
                      <a:r>
                        <a:rPr lang="en-US"/>
                        <a:t>$100/Year</a:t>
                      </a:r>
                    </a:p>
                  </a:txBody>
                  <a:tcPr/>
                </a:tc>
                <a:tc>
                  <a:txBody>
                    <a:bodyPr/>
                    <a:lstStyle/>
                    <a:p>
                      <a:r>
                        <a:rPr lang="en-US"/>
                        <a:t>31912.92/Year</a:t>
                      </a:r>
                    </a:p>
                  </a:txBody>
                  <a:tcPr/>
                </a:tc>
                <a:extLst>
                  <a:ext uri="{0D108BD9-81ED-4DB2-BD59-A6C34878D82A}">
                    <a16:rowId xmlns:a16="http://schemas.microsoft.com/office/drawing/2014/main" val="4209316819"/>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87191274"/>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69187385"/>
                  </a:ext>
                </a:extLst>
              </a:tr>
            </a:tbl>
          </a:graphicData>
        </a:graphic>
      </p:graphicFrame>
      <p:sp>
        <p:nvSpPr>
          <p:cNvPr id="5" name="TextBox 4">
            <a:extLst>
              <a:ext uri="{FF2B5EF4-FFF2-40B4-BE49-F238E27FC236}">
                <a16:creationId xmlns:a16="http://schemas.microsoft.com/office/drawing/2014/main" id="{C23E9B9B-A4D8-D854-ED9E-ED1176C39838}"/>
              </a:ext>
            </a:extLst>
          </p:cNvPr>
          <p:cNvSpPr txBox="1"/>
          <p:nvPr/>
        </p:nvSpPr>
        <p:spPr>
          <a:xfrm>
            <a:off x="5485928" y="781050"/>
            <a:ext cx="1220142" cy="523220"/>
          </a:xfrm>
          <a:prstGeom prst="rect">
            <a:avLst/>
          </a:prstGeom>
          <a:noFill/>
        </p:spPr>
        <p:txBody>
          <a:bodyPr wrap="none" rtlCol="0">
            <a:spAutoFit/>
          </a:bodyPr>
          <a:lstStyle/>
          <a:p>
            <a:r>
              <a:rPr lang="en-US" sz="2800"/>
              <a:t>Budget</a:t>
            </a:r>
          </a:p>
        </p:txBody>
      </p:sp>
      <p:cxnSp>
        <p:nvCxnSpPr>
          <p:cNvPr id="6" name="Straight Connector 5">
            <a:extLst>
              <a:ext uri="{FF2B5EF4-FFF2-40B4-BE49-F238E27FC236}">
                <a16:creationId xmlns:a16="http://schemas.microsoft.com/office/drawing/2014/main" id="{6320F677-994F-2485-D43E-68AB3D72B7A3}"/>
              </a:ext>
            </a:extLst>
          </p:cNvPr>
          <p:cNvCxnSpPr>
            <a:cxnSpLocks/>
          </p:cNvCxnSpPr>
          <p:nvPr/>
        </p:nvCxnSpPr>
        <p:spPr>
          <a:xfrm>
            <a:off x="4781550" y="1322665"/>
            <a:ext cx="245745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90679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10368-673A-7CEE-5A31-279764F7EC0F}"/>
              </a:ext>
            </a:extLst>
          </p:cNvPr>
          <p:cNvSpPr txBox="1"/>
          <p:nvPr/>
        </p:nvSpPr>
        <p:spPr>
          <a:xfrm>
            <a:off x="4514828" y="562476"/>
            <a:ext cx="3565400" cy="523220"/>
          </a:xfrm>
          <a:prstGeom prst="rect">
            <a:avLst/>
          </a:prstGeom>
          <a:noFill/>
        </p:spPr>
        <p:txBody>
          <a:bodyPr wrap="none" rtlCol="0">
            <a:spAutoFit/>
          </a:bodyPr>
          <a:lstStyle/>
          <a:p>
            <a:r>
              <a:rPr lang="en-US" sz="2800"/>
              <a:t>Business Model Canvas</a:t>
            </a:r>
          </a:p>
        </p:txBody>
      </p:sp>
      <p:cxnSp>
        <p:nvCxnSpPr>
          <p:cNvPr id="5" name="Straight Connector 4">
            <a:extLst>
              <a:ext uri="{FF2B5EF4-FFF2-40B4-BE49-F238E27FC236}">
                <a16:creationId xmlns:a16="http://schemas.microsoft.com/office/drawing/2014/main" id="{F55B59B5-5CD0-2FCC-47AC-05DBB4AA80A2}"/>
              </a:ext>
            </a:extLst>
          </p:cNvPr>
          <p:cNvCxnSpPr>
            <a:cxnSpLocks/>
          </p:cNvCxnSpPr>
          <p:nvPr/>
        </p:nvCxnSpPr>
        <p:spPr>
          <a:xfrm>
            <a:off x="4935453" y="1103436"/>
            <a:ext cx="2457450" cy="0"/>
          </a:xfrm>
          <a:prstGeom prst="line">
            <a:avLst/>
          </a:prstGeom>
        </p:spPr>
        <p:style>
          <a:lnRef idx="1">
            <a:schemeClr val="accent2"/>
          </a:lnRef>
          <a:fillRef idx="0">
            <a:schemeClr val="accent2"/>
          </a:fillRef>
          <a:effectRef idx="0">
            <a:schemeClr val="accent2"/>
          </a:effectRef>
          <a:fontRef idx="minor">
            <a:schemeClr val="tx1"/>
          </a:fontRef>
        </p:style>
      </p:cxnSp>
      <p:pic>
        <p:nvPicPr>
          <p:cNvPr id="11" name="Picture 10" descr="A screenshot of a web page">
            <a:extLst>
              <a:ext uri="{FF2B5EF4-FFF2-40B4-BE49-F238E27FC236}">
                <a16:creationId xmlns:a16="http://schemas.microsoft.com/office/drawing/2014/main" id="{1A9D3DBF-10BE-43AE-DA57-44027C03D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410" y="1299411"/>
            <a:ext cx="9133305" cy="5137484"/>
          </a:xfrm>
          <a:prstGeom prst="rect">
            <a:avLst/>
          </a:prstGeom>
        </p:spPr>
      </p:pic>
    </p:spTree>
    <p:extLst>
      <p:ext uri="{BB962C8B-B14F-4D97-AF65-F5344CB8AC3E}">
        <p14:creationId xmlns:p14="http://schemas.microsoft.com/office/powerpoint/2010/main" val="953049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erson holding a cell phone&#10;&#10;Description automatically generated">
            <a:extLst>
              <a:ext uri="{FF2B5EF4-FFF2-40B4-BE49-F238E27FC236}">
                <a16:creationId xmlns:a16="http://schemas.microsoft.com/office/drawing/2014/main" id="{BEB3349A-1B05-779C-5CBD-EA27E3BF83ED}"/>
              </a:ext>
            </a:extLst>
          </p:cNvPr>
          <p:cNvPicPr>
            <a:picLocks noChangeAspect="1"/>
          </p:cNvPicPr>
          <p:nvPr/>
        </p:nvPicPr>
        <p:blipFill rotWithShape="1">
          <a:blip r:embed="rId2">
            <a:extLst>
              <a:ext uri="{28A0092B-C50C-407E-A947-70E740481C1C}">
                <a14:useLocalDpi xmlns:a14="http://schemas.microsoft.com/office/drawing/2010/main" val="0"/>
              </a:ext>
            </a:extLst>
          </a:blip>
          <a:srcRect l="5863" r="19" b="-1"/>
          <a:stretch/>
        </p:blipFill>
        <p:spPr>
          <a:xfrm>
            <a:off x="3695130"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1D88B0-7A3E-1688-6EE0-5F6D458AD662}"/>
              </a:ext>
            </a:extLst>
          </p:cNvPr>
          <p:cNvSpPr txBox="1"/>
          <p:nvPr/>
        </p:nvSpPr>
        <p:spPr>
          <a:xfrm>
            <a:off x="640492" y="2014072"/>
            <a:ext cx="5031259" cy="2916274"/>
          </a:xfrm>
          <a:prstGeom prst="rect">
            <a:avLst/>
          </a:prstGeom>
        </p:spPr>
        <p:txBody>
          <a:bodyPr vert="horz" lIns="91440" tIns="45720" rIns="91440" bIns="45720" rtlCol="0">
            <a:normAutofit/>
          </a:bodyPr>
          <a:lstStyle/>
          <a:p>
            <a:pPr>
              <a:lnSpc>
                <a:spcPct val="90000"/>
              </a:lnSpc>
              <a:spcAft>
                <a:spcPts val="600"/>
              </a:spcAft>
            </a:pPr>
            <a:r>
              <a:rPr lang="en-US" sz="2400" b="1"/>
              <a:t>How do we plan to address this?</a:t>
            </a:r>
          </a:p>
          <a:p>
            <a:pPr indent="-228600">
              <a:lnSpc>
                <a:spcPct val="90000"/>
              </a:lnSpc>
              <a:spcAft>
                <a:spcPts val="600"/>
              </a:spcAft>
              <a:buFont typeface="Arial" panose="020B0604020202020204" pitchFamily="34" charset="0"/>
              <a:buChar char="•"/>
            </a:pPr>
            <a:endParaRPr lang="en-US" sz="1700"/>
          </a:p>
          <a:p>
            <a:pPr>
              <a:lnSpc>
                <a:spcPct val="90000"/>
              </a:lnSpc>
              <a:spcAft>
                <a:spcPts val="600"/>
              </a:spcAft>
            </a:pPr>
            <a:r>
              <a:rPr lang="en-US" sz="1700"/>
              <a:t>To build a user-friendly data-driven news web platform that acts as a reliable and trustworthy bridge between data, journalism, and the general public.</a:t>
            </a:r>
          </a:p>
          <a:p>
            <a:pPr indent="-228600">
              <a:lnSpc>
                <a:spcPct val="90000"/>
              </a:lnSpc>
              <a:spcAft>
                <a:spcPts val="600"/>
              </a:spcAft>
              <a:buFont typeface="Arial" panose="020B0604020202020204" pitchFamily="34" charset="0"/>
              <a:buChar char="•"/>
            </a:pPr>
            <a:endParaRPr lang="en-US" sz="1700"/>
          </a:p>
          <a:p>
            <a:pPr>
              <a:lnSpc>
                <a:spcPct val="90000"/>
              </a:lnSpc>
              <a:spcAft>
                <a:spcPts val="600"/>
              </a:spcAft>
            </a:pPr>
            <a:r>
              <a:rPr lang="en-US" sz="1700"/>
              <a:t>We aim to empower individuals with the tools and knowledge to make informed decisions, fostering a society that embraces data-driven thinking.</a:t>
            </a:r>
          </a:p>
        </p:txBody>
      </p:sp>
    </p:spTree>
    <p:extLst>
      <p:ext uri="{BB962C8B-B14F-4D97-AF65-F5344CB8AC3E}">
        <p14:creationId xmlns:p14="http://schemas.microsoft.com/office/powerpoint/2010/main" val="421350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1E7A8B-37A0-C54D-2907-98BDDF2DB2AA}"/>
              </a:ext>
            </a:extLst>
          </p:cNvPr>
          <p:cNvPicPr>
            <a:picLocks noChangeAspect="1"/>
          </p:cNvPicPr>
          <p:nvPr/>
        </p:nvPicPr>
        <p:blipFill>
          <a:blip r:embed="rId2"/>
          <a:stretch>
            <a:fillRect/>
          </a:stretch>
        </p:blipFill>
        <p:spPr>
          <a:xfrm>
            <a:off x="3110719" y="318310"/>
            <a:ext cx="8437815" cy="6221379"/>
          </a:xfrm>
          <a:prstGeom prst="rect">
            <a:avLst/>
          </a:prstGeom>
        </p:spPr>
      </p:pic>
      <p:sp>
        <p:nvSpPr>
          <p:cNvPr id="6" name="TextBox 5">
            <a:extLst>
              <a:ext uri="{FF2B5EF4-FFF2-40B4-BE49-F238E27FC236}">
                <a16:creationId xmlns:a16="http://schemas.microsoft.com/office/drawing/2014/main" id="{41CEC454-BFE8-C25F-1B95-B643380ED558}"/>
              </a:ext>
            </a:extLst>
          </p:cNvPr>
          <p:cNvSpPr txBox="1"/>
          <p:nvPr/>
        </p:nvSpPr>
        <p:spPr>
          <a:xfrm>
            <a:off x="397803" y="2955612"/>
            <a:ext cx="2149243" cy="830997"/>
          </a:xfrm>
          <a:prstGeom prst="rect">
            <a:avLst/>
          </a:prstGeom>
          <a:noFill/>
        </p:spPr>
        <p:txBody>
          <a:bodyPr wrap="none" lIns="91440" tIns="45720" rIns="91440" bIns="45720" rtlCol="0" anchor="t">
            <a:spAutoFit/>
          </a:bodyPr>
          <a:lstStyle/>
          <a:p>
            <a:pPr algn="ctr"/>
            <a:r>
              <a:rPr lang="en-US" sz="2400" b="1"/>
              <a:t>System Overall </a:t>
            </a:r>
            <a:endParaRPr lang="en-US">
              <a:cs typeface="Calibri" panose="020F0502020204030204"/>
            </a:endParaRPr>
          </a:p>
          <a:p>
            <a:pPr algn="ctr"/>
            <a:r>
              <a:rPr lang="en-US" sz="2400" b="1"/>
              <a:t>Diagram</a:t>
            </a:r>
            <a:endParaRPr lang="en-US">
              <a:cs typeface="Calibri" panose="020F0502020204030204"/>
            </a:endParaRPr>
          </a:p>
        </p:txBody>
      </p:sp>
      <p:cxnSp>
        <p:nvCxnSpPr>
          <p:cNvPr id="8" name="Straight Connector 7">
            <a:extLst>
              <a:ext uri="{FF2B5EF4-FFF2-40B4-BE49-F238E27FC236}">
                <a16:creationId xmlns:a16="http://schemas.microsoft.com/office/drawing/2014/main" id="{3CBEA7BB-FE14-D11F-3CF9-F68CA6E59F16}"/>
              </a:ext>
            </a:extLst>
          </p:cNvPr>
          <p:cNvCxnSpPr/>
          <p:nvPr/>
        </p:nvCxnSpPr>
        <p:spPr>
          <a:xfrm>
            <a:off x="481913" y="3860756"/>
            <a:ext cx="192920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9174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glasses and a green shirt&#10;&#10;Description automatically generated">
            <a:extLst>
              <a:ext uri="{FF2B5EF4-FFF2-40B4-BE49-F238E27FC236}">
                <a16:creationId xmlns:a16="http://schemas.microsoft.com/office/drawing/2014/main" id="{C7E7AC1A-A8E4-6F94-2B87-5B7656D7C780}"/>
              </a:ext>
            </a:extLst>
          </p:cNvPr>
          <p:cNvPicPr>
            <a:picLocks noChangeAspect="1"/>
          </p:cNvPicPr>
          <p:nvPr/>
        </p:nvPicPr>
        <p:blipFill rotWithShape="1">
          <a:blip r:embed="rId2">
            <a:extLst>
              <a:ext uri="{28A0092B-C50C-407E-A947-70E740481C1C}">
                <a14:useLocalDpi xmlns:a14="http://schemas.microsoft.com/office/drawing/2010/main" val="0"/>
              </a:ext>
            </a:extLst>
          </a:blip>
          <a:srcRect t="6071" b="13342"/>
          <a:stretch/>
        </p:blipFill>
        <p:spPr>
          <a:xfrm>
            <a:off x="9648825" y="55216"/>
            <a:ext cx="2147887" cy="2130357"/>
          </a:xfrm>
          <a:prstGeom prst="rect">
            <a:avLst/>
          </a:prstGeom>
        </p:spPr>
      </p:pic>
      <p:pic>
        <p:nvPicPr>
          <p:cNvPr id="6" name="Picture 5" descr="A close up of a sign&#10;&#10;Description automatically generated">
            <a:extLst>
              <a:ext uri="{FF2B5EF4-FFF2-40B4-BE49-F238E27FC236}">
                <a16:creationId xmlns:a16="http://schemas.microsoft.com/office/drawing/2014/main" id="{BA592956-1BD6-DEC1-0818-63CBCEC9B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0" y="6327779"/>
            <a:ext cx="2521917" cy="484150"/>
          </a:xfrm>
          <a:prstGeom prst="rect">
            <a:avLst/>
          </a:prstGeom>
        </p:spPr>
      </p:pic>
      <p:sp>
        <p:nvSpPr>
          <p:cNvPr id="8" name="Rectangle 7">
            <a:extLst>
              <a:ext uri="{FF2B5EF4-FFF2-40B4-BE49-F238E27FC236}">
                <a16:creationId xmlns:a16="http://schemas.microsoft.com/office/drawing/2014/main" id="{535F4D6C-D780-526D-91BB-7914479B7D62}"/>
              </a:ext>
            </a:extLst>
          </p:cNvPr>
          <p:cNvSpPr/>
          <p:nvPr/>
        </p:nvSpPr>
        <p:spPr>
          <a:xfrm>
            <a:off x="2832460" y="644680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a:solidFill>
                  <a:schemeClr val="tx1"/>
                </a:solidFill>
              </a:rPr>
              <a:t>IT20113704</a:t>
            </a:r>
            <a:r>
              <a:rPr lang="en-US" sz="1800">
                <a:solidFill>
                  <a:schemeClr val="tx1"/>
                </a:solidFill>
              </a:rPr>
              <a:t>   |   </a:t>
            </a:r>
            <a:r>
              <a:rPr lang="en-US" sz="1800" b="1">
                <a:solidFill>
                  <a:schemeClr val="tx1"/>
                </a:solidFill>
              </a:rPr>
              <a:t>Jayawardhana J.D.N.T   </a:t>
            </a:r>
            <a:r>
              <a:rPr lang="en-US" sz="1800">
                <a:solidFill>
                  <a:schemeClr val="tx1"/>
                </a:solidFill>
              </a:rPr>
              <a:t>|   </a:t>
            </a:r>
            <a:r>
              <a:rPr lang="en-US">
                <a:solidFill>
                  <a:schemeClr val="tx1"/>
                </a:solidFill>
              </a:rPr>
              <a:t>2023-24-043</a:t>
            </a:r>
            <a:endParaRPr lang="en-US" sz="1800" b="0">
              <a:solidFill>
                <a:schemeClr val="tx1"/>
              </a:solidFill>
            </a:endParaRPr>
          </a:p>
        </p:txBody>
      </p:sp>
      <p:sp>
        <p:nvSpPr>
          <p:cNvPr id="11" name="Date Placeholder 8">
            <a:extLst>
              <a:ext uri="{FF2B5EF4-FFF2-40B4-BE49-F238E27FC236}">
                <a16:creationId xmlns:a16="http://schemas.microsoft.com/office/drawing/2014/main" id="{36483EC3-3B22-D4E9-D101-217BEE81974F}"/>
              </a:ext>
            </a:extLst>
          </p:cNvPr>
          <p:cNvSpPr txBox="1">
            <a:spLocks/>
          </p:cNvSpPr>
          <p:nvPr/>
        </p:nvSpPr>
        <p:spPr>
          <a:xfrm>
            <a:off x="9774936" y="6455947"/>
            <a:ext cx="1447800" cy="34683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a:latin typeface="+mj-lt"/>
              </a:rPr>
              <a:t>7/31/2023</a:t>
            </a:r>
          </a:p>
        </p:txBody>
      </p:sp>
      <p:sp>
        <p:nvSpPr>
          <p:cNvPr id="3" name="TextBox 2">
            <a:extLst>
              <a:ext uri="{FF2B5EF4-FFF2-40B4-BE49-F238E27FC236}">
                <a16:creationId xmlns:a16="http://schemas.microsoft.com/office/drawing/2014/main" id="{40DB1E45-855C-5DFE-DF88-E26F9AE7FDB4}"/>
              </a:ext>
            </a:extLst>
          </p:cNvPr>
          <p:cNvSpPr txBox="1"/>
          <p:nvPr/>
        </p:nvSpPr>
        <p:spPr>
          <a:xfrm>
            <a:off x="536965" y="4103815"/>
            <a:ext cx="9897068" cy="2554545"/>
          </a:xfrm>
          <a:prstGeom prst="rect">
            <a:avLst/>
          </a:prstGeom>
          <a:noFill/>
        </p:spPr>
        <p:txBody>
          <a:bodyPr wrap="none" rtlCol="0">
            <a:spAutoFit/>
          </a:bodyPr>
          <a:lstStyle/>
          <a:p>
            <a:r>
              <a:rPr lang="en-US" sz="3200" b="1"/>
              <a:t>Classifying the categorizations and explanations of News.</a:t>
            </a:r>
          </a:p>
          <a:p>
            <a:r>
              <a:rPr lang="en-US" b="1">
                <a:latin typeface="Adobe Devanagari"/>
              </a:rPr>
              <a:t>IT20113704 | JAYAWARDHANA J.D.N.T</a:t>
            </a:r>
          </a:p>
          <a:p>
            <a:endParaRPr lang="en-US" b="1">
              <a:latin typeface="Adobe Devanagari"/>
            </a:endParaRPr>
          </a:p>
          <a:p>
            <a:pPr algn="l"/>
            <a:r>
              <a:rPr lang="en-US" sz="1400" b="0" i="0" u="none" strike="noStrike" baseline="0"/>
              <a:t>Bachelor of Science (Hons) in Information Technology</a:t>
            </a:r>
          </a:p>
          <a:p>
            <a:pPr algn="l"/>
            <a:r>
              <a:rPr lang="en-US" sz="1400" b="0" i="0" u="none" strike="noStrike" baseline="0"/>
              <a:t>Specializing in Information Technology</a:t>
            </a:r>
            <a:endParaRPr lang="en-US" sz="1400"/>
          </a:p>
          <a:p>
            <a:endParaRPr lang="en-US" sz="3200" b="1">
              <a:latin typeface="Adobe Devanagari"/>
            </a:endParaRPr>
          </a:p>
          <a:p>
            <a:endParaRPr lang="en-US" sz="3200" b="1"/>
          </a:p>
        </p:txBody>
      </p:sp>
      <p:cxnSp>
        <p:nvCxnSpPr>
          <p:cNvPr id="12" name="Straight Connector 11">
            <a:extLst>
              <a:ext uri="{FF2B5EF4-FFF2-40B4-BE49-F238E27FC236}">
                <a16:creationId xmlns:a16="http://schemas.microsoft.com/office/drawing/2014/main" id="{AEBFB77E-8D7C-46D7-42D4-AE6833882C2A}"/>
              </a:ext>
            </a:extLst>
          </p:cNvPr>
          <p:cNvCxnSpPr/>
          <p:nvPr/>
        </p:nvCxnSpPr>
        <p:spPr>
          <a:xfrm>
            <a:off x="690664" y="3895925"/>
            <a:ext cx="980817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348818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63</Slides>
  <Notes>0</Notes>
  <HiddenSlides>0</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2023-07-31T05:25:43Z</dcterms:created>
  <dcterms:modified xsi:type="dcterms:W3CDTF">2023-08-02T02:57:20Z</dcterms:modified>
</cp:coreProperties>
</file>